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63" r:id="rId2"/>
    <p:sldId id="290" r:id="rId3"/>
    <p:sldId id="296" r:id="rId4"/>
    <p:sldId id="294" r:id="rId5"/>
    <p:sldId id="295" r:id="rId6"/>
    <p:sldId id="287" r:id="rId7"/>
    <p:sldId id="285" r:id="rId8"/>
    <p:sldId id="292" r:id="rId9"/>
    <p:sldId id="275" r:id="rId10"/>
    <p:sldId id="276" r:id="rId11"/>
    <p:sldId id="277" r:id="rId12"/>
    <p:sldId id="278" r:id="rId13"/>
    <p:sldId id="286" r:id="rId14"/>
    <p:sldId id="270" r:id="rId15"/>
    <p:sldId id="271" r:id="rId16"/>
    <p:sldId id="291" r:id="rId17"/>
    <p:sldId id="279" r:id="rId18"/>
    <p:sldId id="280" r:id="rId19"/>
    <p:sldId id="282" r:id="rId20"/>
    <p:sldId id="284" r:id="rId21"/>
    <p:sldId id="289" r:id="rId22"/>
    <p:sldId id="297" r:id="rId23"/>
    <p:sldId id="298" r:id="rId24"/>
  </p:sldIdLst>
  <p:sldSz cx="9144000" cy="6858000" type="screen4x3"/>
  <p:notesSz cx="6797675" cy="9926638"/>
  <p:defaultTextStyle>
    <a:defPPr>
      <a:defRPr lang="zh-TW"/>
    </a:defPPr>
    <a:lvl1pPr algn="l" rtl="0" fontAlgn="base">
      <a:spcBef>
        <a:spcPct val="0"/>
      </a:spcBef>
      <a:spcAft>
        <a:spcPct val="0"/>
      </a:spcAft>
      <a:defRPr kumimoji="1" sz="2400" kern="1200">
        <a:solidFill>
          <a:schemeClr val="tx1"/>
        </a:solidFill>
        <a:latin typeface="Times New Roman" pitchFamily="18" charset="0"/>
        <a:ea typeface="新細明體" charset="-120"/>
        <a:cs typeface="+mn-cs"/>
      </a:defRPr>
    </a:lvl1pPr>
    <a:lvl2pPr marL="457200" algn="l" rtl="0" fontAlgn="base">
      <a:spcBef>
        <a:spcPct val="0"/>
      </a:spcBef>
      <a:spcAft>
        <a:spcPct val="0"/>
      </a:spcAft>
      <a:defRPr kumimoji="1" sz="2400" kern="1200">
        <a:solidFill>
          <a:schemeClr val="tx1"/>
        </a:solidFill>
        <a:latin typeface="Times New Roman" pitchFamily="18" charset="0"/>
        <a:ea typeface="新細明體" charset="-120"/>
        <a:cs typeface="+mn-cs"/>
      </a:defRPr>
    </a:lvl2pPr>
    <a:lvl3pPr marL="914400" algn="l" rtl="0" fontAlgn="base">
      <a:spcBef>
        <a:spcPct val="0"/>
      </a:spcBef>
      <a:spcAft>
        <a:spcPct val="0"/>
      </a:spcAft>
      <a:defRPr kumimoji="1" sz="2400" kern="1200">
        <a:solidFill>
          <a:schemeClr val="tx1"/>
        </a:solidFill>
        <a:latin typeface="Times New Roman" pitchFamily="18" charset="0"/>
        <a:ea typeface="新細明體" charset="-120"/>
        <a:cs typeface="+mn-cs"/>
      </a:defRPr>
    </a:lvl3pPr>
    <a:lvl4pPr marL="1371600" algn="l" rtl="0" fontAlgn="base">
      <a:spcBef>
        <a:spcPct val="0"/>
      </a:spcBef>
      <a:spcAft>
        <a:spcPct val="0"/>
      </a:spcAft>
      <a:defRPr kumimoji="1" sz="2400" kern="1200">
        <a:solidFill>
          <a:schemeClr val="tx1"/>
        </a:solidFill>
        <a:latin typeface="Times New Roman" pitchFamily="18" charset="0"/>
        <a:ea typeface="新細明體" charset="-120"/>
        <a:cs typeface="+mn-cs"/>
      </a:defRPr>
    </a:lvl4pPr>
    <a:lvl5pPr marL="1828800" algn="l" rtl="0" fontAlgn="base">
      <a:spcBef>
        <a:spcPct val="0"/>
      </a:spcBef>
      <a:spcAft>
        <a:spcPct val="0"/>
      </a:spcAft>
      <a:defRPr kumimoji="1" sz="2400" kern="1200">
        <a:solidFill>
          <a:schemeClr val="tx1"/>
        </a:solidFill>
        <a:latin typeface="Times New Roman" pitchFamily="18" charset="0"/>
        <a:ea typeface="新細明體" charset="-120"/>
        <a:cs typeface="+mn-cs"/>
      </a:defRPr>
    </a:lvl5pPr>
    <a:lvl6pPr marL="2286000" algn="l" defTabSz="914400" rtl="0" eaLnBrk="1" latinLnBrk="0" hangingPunct="1">
      <a:defRPr kumimoji="1" sz="2400" kern="1200">
        <a:solidFill>
          <a:schemeClr val="tx1"/>
        </a:solidFill>
        <a:latin typeface="Times New Roman" pitchFamily="18" charset="0"/>
        <a:ea typeface="新細明體" charset="-120"/>
        <a:cs typeface="+mn-cs"/>
      </a:defRPr>
    </a:lvl6pPr>
    <a:lvl7pPr marL="2743200" algn="l" defTabSz="914400" rtl="0" eaLnBrk="1" latinLnBrk="0" hangingPunct="1">
      <a:defRPr kumimoji="1" sz="2400" kern="1200">
        <a:solidFill>
          <a:schemeClr val="tx1"/>
        </a:solidFill>
        <a:latin typeface="Times New Roman" pitchFamily="18" charset="0"/>
        <a:ea typeface="新細明體" charset="-120"/>
        <a:cs typeface="+mn-cs"/>
      </a:defRPr>
    </a:lvl7pPr>
    <a:lvl8pPr marL="3200400" algn="l" defTabSz="914400" rtl="0" eaLnBrk="1" latinLnBrk="0" hangingPunct="1">
      <a:defRPr kumimoji="1" sz="2400" kern="1200">
        <a:solidFill>
          <a:schemeClr val="tx1"/>
        </a:solidFill>
        <a:latin typeface="Times New Roman" pitchFamily="18" charset="0"/>
        <a:ea typeface="新細明體" charset="-120"/>
        <a:cs typeface="+mn-cs"/>
      </a:defRPr>
    </a:lvl8pPr>
    <a:lvl9pPr marL="3657600" algn="l" defTabSz="914400" rtl="0" eaLnBrk="1" latinLnBrk="0" hangingPunct="1">
      <a:defRPr kumimoji="1" sz="2400" kern="1200">
        <a:solidFill>
          <a:schemeClr val="tx1"/>
        </a:solidFill>
        <a:latin typeface="Times New Roman" pitchFamily="18" charset="0"/>
        <a:ea typeface="新細明體" charset="-12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FFFFCC"/>
    <a:srgbClr val="CC6600"/>
    <a:srgbClr val="FFCC66"/>
    <a:srgbClr val="FFCC99"/>
    <a:srgbClr val="FF6600"/>
    <a:srgbClr val="FFE7E8"/>
    <a:srgbClr val="003399"/>
    <a:srgbClr val="003964"/>
    <a:srgbClr val="00B3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70" autoAdjust="0"/>
    <p:restoredTop sz="90929"/>
  </p:normalViewPr>
  <p:slideViewPr>
    <p:cSldViewPr>
      <p:cViewPr>
        <p:scale>
          <a:sx n="60" d="100"/>
          <a:sy n="60" d="100"/>
        </p:scale>
        <p:origin x="1612" y="-48"/>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1896"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slide" Target="../slides/slide13.xml"/><Relationship Id="rId3" Type="http://schemas.openxmlformats.org/officeDocument/2006/relationships/slide" Target="../slides/slide8.xml"/><Relationship Id="rId7" Type="http://schemas.openxmlformats.org/officeDocument/2006/relationships/slide" Target="../slides/slide12.xml"/><Relationship Id="rId2" Type="http://schemas.openxmlformats.org/officeDocument/2006/relationships/slide" Target="../slides/slide7.xml"/><Relationship Id="rId1" Type="http://schemas.openxmlformats.org/officeDocument/2006/relationships/slide" Target="../slides/slide6.xml"/><Relationship Id="rId6" Type="http://schemas.openxmlformats.org/officeDocument/2006/relationships/slide" Target="../slides/slide11.xml"/><Relationship Id="rId5" Type="http://schemas.openxmlformats.org/officeDocument/2006/relationships/slide" Target="../slides/slide10.xml"/><Relationship Id="rId4" Type="http://schemas.openxmlformats.org/officeDocument/2006/relationships/slide" Target="../slides/slide9.xml"/></Relationships>
</file>

<file path=ppt/diagrams/_rels/data2.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5.xml"/><Relationship Id="rId1" Type="http://schemas.openxmlformats.org/officeDocument/2006/relationships/slide" Target="../slides/slide14.xml"/></Relationships>
</file>

<file path=ppt/diagrams/_rels/data3.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8.xml"/><Relationship Id="rId1" Type="http://schemas.openxmlformats.org/officeDocument/2006/relationships/slide" Target="../slides/slide17.xml"/></Relationships>
</file>

<file path=ppt/diagrams/_rels/data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slide" Target="../slides/slide2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0CA547-C743-45FF-9252-AE76C1F564A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87F30803-563D-4F63-A80A-AFE2B38BE347}">
      <dgm:prSet custT="1"/>
      <dgm:spPr>
        <a:solidFill>
          <a:srgbClr val="003399"/>
        </a:solidFill>
      </dgm:spPr>
      <dgm:t>
        <a:bodyPr/>
        <a:lstStyle/>
        <a:p>
          <a:pPr rtl="0"/>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Q1:</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今</a:t>
          </a:r>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(114)</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年分發入學資格新生之出生日期起迄</a:t>
          </a:r>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a:t>
          </a:r>
          <a:endParaRPr lang="zh-TW" sz="2400" b="1" dirty="0">
            <a:solidFill>
              <a:schemeClr val="bg1"/>
            </a:solidFill>
            <a:latin typeface="微軟正黑體" panose="020B0604030504040204" pitchFamily="34" charset="-120"/>
            <a:ea typeface="微軟正黑體" panose="020B0604030504040204" pitchFamily="34" charset="-120"/>
          </a:endParaRPr>
        </a:p>
      </dgm:t>
    </dgm:pt>
    <dgm:pt modelId="{15068F57-468D-4CBC-A10E-B0418CF3D1D1}" type="parTrans" cxnId="{760A05E4-3F7C-48AC-BD79-FD55171CB7A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F1AA1342-0D1E-4214-A0B9-446F12C4CDB3}" type="sibTrans" cxnId="{760A05E4-3F7C-48AC-BD79-FD55171CB7A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8D25DD52-246B-4696-A806-D5D5DF94C9F8}">
      <dgm:prSet custT="1"/>
      <dgm:spPr>
        <a:solidFill>
          <a:srgbClr val="003399"/>
        </a:solidFill>
      </dgm:spPr>
      <dgm:t>
        <a:bodyPr/>
        <a:lstStyle/>
        <a:p>
          <a:pPr rtl="0"/>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Q2:</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今</a:t>
          </a:r>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(114)</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年總量管制國中新生入學資格審查日期</a:t>
          </a:r>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a:t>
          </a:r>
          <a:endParaRPr lang="zh-TW" sz="2400" b="1" dirty="0">
            <a:solidFill>
              <a:schemeClr val="bg1"/>
            </a:solidFill>
            <a:latin typeface="微軟正黑體" panose="020B0604030504040204" pitchFamily="34" charset="-120"/>
            <a:ea typeface="微軟正黑體" panose="020B0604030504040204" pitchFamily="34" charset="-120"/>
          </a:endParaRPr>
        </a:p>
      </dgm:t>
    </dgm:pt>
    <dgm:pt modelId="{DDF5C0E1-8FA4-4969-A625-7282E4634E3B}" type="parTrans" cxnId="{4A0E3947-161B-4E9C-BB20-3D1300A7432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A5A1AFC-1D2E-453F-A485-6C1BF93F0F2A}" type="sibTrans" cxnId="{4A0E3947-161B-4E9C-BB20-3D1300A7432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4FC5BB10-F7E2-42A2-8305-7386DEB15C8F}">
      <dgm:prSet custT="1"/>
      <dgm:spPr>
        <a:solidFill>
          <a:srgbClr val="003399"/>
        </a:solidFill>
      </dgm:spPr>
      <dgm:t>
        <a:bodyPr/>
        <a:lstStyle/>
        <a:p>
          <a:pPr rtl="0"/>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Q3:</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今</a:t>
          </a:r>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(114)</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年總量管制國小新生入學資格審查日期</a:t>
          </a:r>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a:t>
          </a:r>
          <a:endParaRPr lang="zh-TW" sz="2400" b="1" dirty="0">
            <a:solidFill>
              <a:schemeClr val="bg1"/>
            </a:solidFill>
            <a:latin typeface="微軟正黑體" panose="020B0604030504040204" pitchFamily="34" charset="-120"/>
            <a:ea typeface="微軟正黑體" panose="020B0604030504040204" pitchFamily="34" charset="-120"/>
          </a:endParaRPr>
        </a:p>
      </dgm:t>
    </dgm:pt>
    <dgm:pt modelId="{853ACD9E-1DE6-4DD7-A01B-94EFCF6484B2}" type="parTrans" cxnId="{9512CC2F-C158-44F7-8B9A-54D087E43C5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01027D05-5371-45A7-9E80-43BC18315FC3}" type="sibTrans" cxnId="{9512CC2F-C158-44F7-8B9A-54D087E43C5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965D040F-B181-46B9-BBFB-A243DDCF1C2E}">
      <dgm:prSet custT="1"/>
      <dgm:spPr>
        <a:solidFill>
          <a:srgbClr val="003399"/>
        </a:solidFill>
      </dgm:spPr>
      <dgm:t>
        <a:bodyPr/>
        <a:lstStyle/>
        <a:p>
          <a:pPr rtl="0"/>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4" action="ppaction://hlinksldjump"/>
            </a:rPr>
            <a:t>Q4:</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4" action="ppaction://hlinksldjump"/>
            </a:rPr>
            <a:t>我設籍Ｏ年Ｏ月，請問我讀得到嗎？</a:t>
          </a:r>
          <a:endParaRPr lang="zh-TW" sz="2400" b="1" dirty="0">
            <a:solidFill>
              <a:schemeClr val="bg1"/>
            </a:solidFill>
            <a:latin typeface="微軟正黑體" panose="020B0604030504040204" pitchFamily="34" charset="-120"/>
            <a:ea typeface="微軟正黑體" panose="020B0604030504040204" pitchFamily="34" charset="-120"/>
          </a:endParaRPr>
        </a:p>
      </dgm:t>
    </dgm:pt>
    <dgm:pt modelId="{6B4E9EFC-6109-46E4-BE4E-BE3B32D1BFA7}" type="parTrans" cxnId="{F20C03E2-7444-4453-BD03-474CE5BA7DF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C30E721-76FA-49C8-9BA8-50A471199E77}" type="sibTrans" cxnId="{F20C03E2-7444-4453-BD03-474CE5BA7DFC}">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B4DE631-1E3E-42DC-830B-F5FF6185E216}">
      <dgm:prSet custT="1"/>
      <dgm:spPr>
        <a:solidFill>
          <a:srgbClr val="003399"/>
        </a:solidFill>
      </dgm:spPr>
      <dgm:t>
        <a:bodyPr/>
        <a:lstStyle/>
        <a:p>
          <a:pPr rtl="0"/>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5" action="ppaction://hlinksldjump"/>
            </a:rPr>
            <a:t>Q5:</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5" action="ppaction://hlinksldjump"/>
            </a:rPr>
            <a:t>新生登記自有房屋者要準備哪些文件呢？</a:t>
          </a:r>
          <a:endParaRPr lang="zh-TW" sz="2400" b="1" dirty="0">
            <a:solidFill>
              <a:schemeClr val="bg1"/>
            </a:solidFill>
            <a:latin typeface="微軟正黑體" panose="020B0604030504040204" pitchFamily="34" charset="-120"/>
            <a:ea typeface="微軟正黑體" panose="020B0604030504040204" pitchFamily="34" charset="-120"/>
          </a:endParaRPr>
        </a:p>
      </dgm:t>
    </dgm:pt>
    <dgm:pt modelId="{D5D5A3DE-335C-4D8E-A152-E89B5BCB555D}" type="parTrans" cxnId="{7E34B8E9-7B0F-45FA-913D-98C3BFE96DEB}">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4791DD3-A0F8-4798-A6C6-202D7FDF92F9}" type="sibTrans" cxnId="{7E34B8E9-7B0F-45FA-913D-98C3BFE96DEB}">
      <dgm:prSet/>
      <dgm:spPr/>
      <dgm:t>
        <a:bodyPr/>
        <a:lstStyle/>
        <a:p>
          <a:endParaRPr lang="zh-TW" altLang="en-US">
            <a:latin typeface="微軟正黑體" panose="020B0604030504040204" pitchFamily="34" charset="-120"/>
            <a:ea typeface="微軟正黑體" panose="020B0604030504040204" pitchFamily="34" charset="-120"/>
          </a:endParaRPr>
        </a:p>
      </dgm:t>
    </dgm:pt>
    <dgm:pt modelId="{7C4077E7-14ED-49C1-99C9-BC2D2D6F071A}">
      <dgm:prSet custT="1"/>
      <dgm:spPr>
        <a:solidFill>
          <a:srgbClr val="003399"/>
        </a:solidFill>
      </dgm:spPr>
      <dgm:t>
        <a:bodyPr/>
        <a:lstStyle/>
        <a:p>
          <a:pPr rtl="0"/>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6" action="ppaction://hlinksldjump"/>
            </a:rPr>
            <a:t>Q6:</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6" action="ppaction://hlinksldjump"/>
            </a:rPr>
            <a:t>新生登記日租賃房屋者要準備哪些文件呢？</a:t>
          </a:r>
          <a:endParaRPr lang="zh-TW" sz="2400" b="1" dirty="0">
            <a:solidFill>
              <a:schemeClr val="bg1"/>
            </a:solidFill>
            <a:latin typeface="微軟正黑體" panose="020B0604030504040204" pitchFamily="34" charset="-120"/>
            <a:ea typeface="微軟正黑體" panose="020B0604030504040204" pitchFamily="34" charset="-120"/>
          </a:endParaRPr>
        </a:p>
      </dgm:t>
    </dgm:pt>
    <dgm:pt modelId="{161A8800-EE90-4C53-AFB0-45EB8D0C3842}" type="parTrans" cxnId="{1423E917-DA9C-43B9-BA1F-4CBA8E9DA788}">
      <dgm:prSet/>
      <dgm:spPr/>
      <dgm:t>
        <a:bodyPr/>
        <a:lstStyle/>
        <a:p>
          <a:endParaRPr lang="zh-TW" altLang="en-US">
            <a:latin typeface="微軟正黑體" panose="020B0604030504040204" pitchFamily="34" charset="-120"/>
            <a:ea typeface="微軟正黑體" panose="020B0604030504040204" pitchFamily="34" charset="-120"/>
          </a:endParaRPr>
        </a:p>
      </dgm:t>
    </dgm:pt>
    <dgm:pt modelId="{F9B75144-2E1F-4EE9-BF82-C7C363AC5331}" type="sibTrans" cxnId="{1423E917-DA9C-43B9-BA1F-4CBA8E9DA788}">
      <dgm:prSet/>
      <dgm:spPr/>
      <dgm:t>
        <a:bodyPr/>
        <a:lstStyle/>
        <a:p>
          <a:endParaRPr lang="zh-TW" altLang="en-US">
            <a:latin typeface="微軟正黑體" panose="020B0604030504040204" pitchFamily="34" charset="-120"/>
            <a:ea typeface="微軟正黑體" panose="020B0604030504040204" pitchFamily="34" charset="-120"/>
          </a:endParaRPr>
        </a:p>
      </dgm:t>
    </dgm:pt>
    <dgm:pt modelId="{03494C41-AD3A-40E9-AA2B-EB233BA27E44}">
      <dgm:prSet custT="1"/>
      <dgm:spPr>
        <a:solidFill>
          <a:srgbClr val="003399"/>
        </a:solidFill>
      </dgm:spPr>
      <dgm:t>
        <a:bodyPr/>
        <a:lstStyle/>
        <a:p>
          <a:pPr rtl="0"/>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7" action="ppaction://hlinksldjump"/>
            </a:rPr>
            <a:t>Q7:</a:t>
          </a:r>
          <a:r>
            <a:rPr kumimoji="1" lang="zh-TW"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7" action="ppaction://hlinksldjump"/>
            </a:rPr>
            <a:t>建物所有權狀可以用土地所有權狀或購屋證明替代嗎</a:t>
          </a:r>
          <a:r>
            <a:rPr kumimoji="1" 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7" action="ppaction://hlinksldjump"/>
            </a:rPr>
            <a:t>?</a:t>
          </a:r>
          <a:endParaRPr lang="zh-TW" sz="2400" b="1" dirty="0">
            <a:solidFill>
              <a:schemeClr val="bg1"/>
            </a:solidFill>
            <a:latin typeface="微軟正黑體" panose="020B0604030504040204" pitchFamily="34" charset="-120"/>
            <a:ea typeface="微軟正黑體" panose="020B0604030504040204" pitchFamily="34" charset="-120"/>
          </a:endParaRPr>
        </a:p>
      </dgm:t>
    </dgm:pt>
    <dgm:pt modelId="{5A0554B9-6790-4F78-893E-F74B63813BFF}" type="parTrans" cxnId="{A4523B60-1629-4B84-ADD8-048182A71E3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93BD88D-4B97-4680-B7EC-578505AB6DE0}" type="sibTrans" cxnId="{A4523B60-1629-4B84-ADD8-048182A71E30}">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DB7412C-0C93-40E0-9943-B1E0E4ACD6CB}">
      <dgm:prSet custT="1"/>
      <dgm:spPr>
        <a:solidFill>
          <a:srgbClr val="003399"/>
        </a:solidFill>
      </dgm:spPr>
      <dgm:t>
        <a:bodyPr/>
        <a:lstStyle/>
        <a:p>
          <a:pPr rtl="0"/>
          <a:r>
            <a:rPr kumimoji="1" lang="zh-TW" altLang="en-US" sz="2400" b="1"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rId8" action="ppaction://hlinksldjump"/>
            </a:rPr>
            <a:t>新生登記日繳交文件注意事項</a:t>
          </a:r>
          <a:endParaRPr lang="zh-TW" altLang="en-US" sz="2400" b="1" dirty="0">
            <a:solidFill>
              <a:schemeClr val="bg1"/>
            </a:solidFill>
            <a:latin typeface="微軟正黑體" panose="020B0604030504040204" pitchFamily="34" charset="-120"/>
            <a:ea typeface="微軟正黑體" panose="020B0604030504040204" pitchFamily="34" charset="-120"/>
          </a:endParaRPr>
        </a:p>
      </dgm:t>
    </dgm:pt>
    <dgm:pt modelId="{8BE13750-9228-4C8B-A292-FBE9487FD359}" type="parTrans" cxnId="{108FCBFB-45C9-4636-A91F-2219409B6F1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60F53DA-8F9E-4C0D-8135-41F24BEF7375}" type="sibTrans" cxnId="{108FCBFB-45C9-4636-A91F-2219409B6F1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22B281B4-B6A4-4409-B4ED-23630F20E416}" type="pres">
      <dgm:prSet presAssocID="{4D0CA547-C743-45FF-9252-AE76C1F564AF}" presName="linear" presStyleCnt="0">
        <dgm:presLayoutVars>
          <dgm:animLvl val="lvl"/>
          <dgm:resizeHandles val="exact"/>
        </dgm:presLayoutVars>
      </dgm:prSet>
      <dgm:spPr/>
    </dgm:pt>
    <dgm:pt modelId="{E98F1F98-77FF-445D-9623-AFF4A442A1B8}" type="pres">
      <dgm:prSet presAssocID="{87F30803-563D-4F63-A80A-AFE2B38BE347}" presName="parentText" presStyleLbl="node1" presStyleIdx="0" presStyleCnt="8" custLinFactNeighborX="-720" custLinFactNeighborY="27066">
        <dgm:presLayoutVars>
          <dgm:chMax val="0"/>
          <dgm:bulletEnabled val="1"/>
        </dgm:presLayoutVars>
      </dgm:prSet>
      <dgm:spPr/>
    </dgm:pt>
    <dgm:pt modelId="{2FBB1226-61A6-4A05-9E4F-D57E7AE34F82}" type="pres">
      <dgm:prSet presAssocID="{F1AA1342-0D1E-4214-A0B9-446F12C4CDB3}" presName="spacer" presStyleCnt="0"/>
      <dgm:spPr/>
    </dgm:pt>
    <dgm:pt modelId="{A33502D8-9A7E-44E6-A937-8390C6007651}" type="pres">
      <dgm:prSet presAssocID="{8D25DD52-246B-4696-A806-D5D5DF94C9F8}" presName="parentText" presStyleLbl="node1" presStyleIdx="1" presStyleCnt="8">
        <dgm:presLayoutVars>
          <dgm:chMax val="0"/>
          <dgm:bulletEnabled val="1"/>
        </dgm:presLayoutVars>
      </dgm:prSet>
      <dgm:spPr/>
    </dgm:pt>
    <dgm:pt modelId="{6C29C269-514E-4B04-BAAE-5551A9731312}" type="pres">
      <dgm:prSet presAssocID="{3A5A1AFC-1D2E-453F-A485-6C1BF93F0F2A}" presName="spacer" presStyleCnt="0"/>
      <dgm:spPr/>
    </dgm:pt>
    <dgm:pt modelId="{8646DE13-1693-4069-9CBD-85F9FAA2B1F8}" type="pres">
      <dgm:prSet presAssocID="{4FC5BB10-F7E2-42A2-8305-7386DEB15C8F}" presName="parentText" presStyleLbl="node1" presStyleIdx="2" presStyleCnt="8">
        <dgm:presLayoutVars>
          <dgm:chMax val="0"/>
          <dgm:bulletEnabled val="1"/>
        </dgm:presLayoutVars>
      </dgm:prSet>
      <dgm:spPr/>
    </dgm:pt>
    <dgm:pt modelId="{6EFE3F9F-831C-4992-9277-2EECD719C8BD}" type="pres">
      <dgm:prSet presAssocID="{01027D05-5371-45A7-9E80-43BC18315FC3}" presName="spacer" presStyleCnt="0"/>
      <dgm:spPr/>
    </dgm:pt>
    <dgm:pt modelId="{6EBAE8A9-6A67-4A9B-800A-245F8DD5162D}" type="pres">
      <dgm:prSet presAssocID="{965D040F-B181-46B9-BBFB-A243DDCF1C2E}" presName="parentText" presStyleLbl="node1" presStyleIdx="3" presStyleCnt="8">
        <dgm:presLayoutVars>
          <dgm:chMax val="0"/>
          <dgm:bulletEnabled val="1"/>
        </dgm:presLayoutVars>
      </dgm:prSet>
      <dgm:spPr/>
    </dgm:pt>
    <dgm:pt modelId="{AB0BA501-050E-438E-B6E7-7E3A177E8A7F}" type="pres">
      <dgm:prSet presAssocID="{BC30E721-76FA-49C8-9BA8-50A471199E77}" presName="spacer" presStyleCnt="0"/>
      <dgm:spPr/>
    </dgm:pt>
    <dgm:pt modelId="{22188357-F8D7-4CC6-B1FD-A0E7D750A9CE}" type="pres">
      <dgm:prSet presAssocID="{1B4DE631-1E3E-42DC-830B-F5FF6185E216}" presName="parentText" presStyleLbl="node1" presStyleIdx="4" presStyleCnt="8">
        <dgm:presLayoutVars>
          <dgm:chMax val="0"/>
          <dgm:bulletEnabled val="1"/>
        </dgm:presLayoutVars>
      </dgm:prSet>
      <dgm:spPr/>
    </dgm:pt>
    <dgm:pt modelId="{BCD78DF3-5ED8-4697-A33F-DF3FA5558067}" type="pres">
      <dgm:prSet presAssocID="{14791DD3-A0F8-4798-A6C6-202D7FDF92F9}" presName="spacer" presStyleCnt="0"/>
      <dgm:spPr/>
    </dgm:pt>
    <dgm:pt modelId="{24DC7023-68C6-48CC-8F2B-6956BD8119FF}" type="pres">
      <dgm:prSet presAssocID="{7C4077E7-14ED-49C1-99C9-BC2D2D6F071A}" presName="parentText" presStyleLbl="node1" presStyleIdx="5" presStyleCnt="8">
        <dgm:presLayoutVars>
          <dgm:chMax val="0"/>
          <dgm:bulletEnabled val="1"/>
        </dgm:presLayoutVars>
      </dgm:prSet>
      <dgm:spPr/>
    </dgm:pt>
    <dgm:pt modelId="{35CA06EF-6EA1-4278-863F-EDCF73A7EE79}" type="pres">
      <dgm:prSet presAssocID="{F9B75144-2E1F-4EE9-BF82-C7C363AC5331}" presName="spacer" presStyleCnt="0"/>
      <dgm:spPr/>
    </dgm:pt>
    <dgm:pt modelId="{0E87F02A-647D-4663-BF7C-A82416B7B405}" type="pres">
      <dgm:prSet presAssocID="{03494C41-AD3A-40E9-AA2B-EB233BA27E44}" presName="parentText" presStyleLbl="node1" presStyleIdx="6" presStyleCnt="8">
        <dgm:presLayoutVars>
          <dgm:chMax val="0"/>
          <dgm:bulletEnabled val="1"/>
        </dgm:presLayoutVars>
      </dgm:prSet>
      <dgm:spPr/>
    </dgm:pt>
    <dgm:pt modelId="{42821EA9-F200-44B9-B789-78CFBCA4E393}" type="pres">
      <dgm:prSet presAssocID="{193BD88D-4B97-4680-B7EC-578505AB6DE0}" presName="spacer" presStyleCnt="0"/>
      <dgm:spPr/>
    </dgm:pt>
    <dgm:pt modelId="{5251A563-E18F-4575-89E1-23739D7A30BE}" type="pres">
      <dgm:prSet presAssocID="{3DB7412C-0C93-40E0-9943-B1E0E4ACD6CB}" presName="parentText" presStyleLbl="node1" presStyleIdx="7" presStyleCnt="8">
        <dgm:presLayoutVars>
          <dgm:chMax val="0"/>
          <dgm:bulletEnabled val="1"/>
        </dgm:presLayoutVars>
      </dgm:prSet>
      <dgm:spPr/>
    </dgm:pt>
  </dgm:ptLst>
  <dgm:cxnLst>
    <dgm:cxn modelId="{1423E917-DA9C-43B9-BA1F-4CBA8E9DA788}" srcId="{4D0CA547-C743-45FF-9252-AE76C1F564AF}" destId="{7C4077E7-14ED-49C1-99C9-BC2D2D6F071A}" srcOrd="5" destOrd="0" parTransId="{161A8800-EE90-4C53-AFB0-45EB8D0C3842}" sibTransId="{F9B75144-2E1F-4EE9-BF82-C7C363AC5331}"/>
    <dgm:cxn modelId="{9512CC2F-C158-44F7-8B9A-54D087E43C55}" srcId="{4D0CA547-C743-45FF-9252-AE76C1F564AF}" destId="{4FC5BB10-F7E2-42A2-8305-7386DEB15C8F}" srcOrd="2" destOrd="0" parTransId="{853ACD9E-1DE6-4DD7-A01B-94EFCF6484B2}" sibTransId="{01027D05-5371-45A7-9E80-43BC18315FC3}"/>
    <dgm:cxn modelId="{82AFF437-1D21-40C3-83E8-4D4E33FEE18F}" type="presOf" srcId="{3DB7412C-0C93-40E0-9943-B1E0E4ACD6CB}" destId="{5251A563-E18F-4575-89E1-23739D7A30BE}" srcOrd="0" destOrd="0" presId="urn:microsoft.com/office/officeart/2005/8/layout/vList2"/>
    <dgm:cxn modelId="{2113523D-970D-4445-9C54-47363FCCD0EA}" type="presOf" srcId="{7C4077E7-14ED-49C1-99C9-BC2D2D6F071A}" destId="{24DC7023-68C6-48CC-8F2B-6956BD8119FF}" srcOrd="0" destOrd="0" presId="urn:microsoft.com/office/officeart/2005/8/layout/vList2"/>
    <dgm:cxn modelId="{A4523B60-1629-4B84-ADD8-048182A71E30}" srcId="{4D0CA547-C743-45FF-9252-AE76C1F564AF}" destId="{03494C41-AD3A-40E9-AA2B-EB233BA27E44}" srcOrd="6" destOrd="0" parTransId="{5A0554B9-6790-4F78-893E-F74B63813BFF}" sibTransId="{193BD88D-4B97-4680-B7EC-578505AB6DE0}"/>
    <dgm:cxn modelId="{90FDCC66-2995-4C88-B509-D43344795B7A}" type="presOf" srcId="{03494C41-AD3A-40E9-AA2B-EB233BA27E44}" destId="{0E87F02A-647D-4663-BF7C-A82416B7B405}" srcOrd="0" destOrd="0" presId="urn:microsoft.com/office/officeart/2005/8/layout/vList2"/>
    <dgm:cxn modelId="{4A0E3947-161B-4E9C-BB20-3D1300A74325}" srcId="{4D0CA547-C743-45FF-9252-AE76C1F564AF}" destId="{8D25DD52-246B-4696-A806-D5D5DF94C9F8}" srcOrd="1" destOrd="0" parTransId="{DDF5C0E1-8FA4-4969-A625-7282E4634E3B}" sibTransId="{3A5A1AFC-1D2E-453F-A485-6C1BF93F0F2A}"/>
    <dgm:cxn modelId="{35A0076B-0645-4F36-B364-F6078B30BC32}" type="presOf" srcId="{8D25DD52-246B-4696-A806-D5D5DF94C9F8}" destId="{A33502D8-9A7E-44E6-A937-8390C6007651}" srcOrd="0" destOrd="0" presId="urn:microsoft.com/office/officeart/2005/8/layout/vList2"/>
    <dgm:cxn modelId="{26C3446C-FA57-4FEF-B4BC-0C48E064E3DC}" type="presOf" srcId="{1B4DE631-1E3E-42DC-830B-F5FF6185E216}" destId="{22188357-F8D7-4CC6-B1FD-A0E7D750A9CE}" srcOrd="0" destOrd="0" presId="urn:microsoft.com/office/officeart/2005/8/layout/vList2"/>
    <dgm:cxn modelId="{AF2DA47A-412E-4DEA-B108-6A35933AD953}" type="presOf" srcId="{4FC5BB10-F7E2-42A2-8305-7386DEB15C8F}" destId="{8646DE13-1693-4069-9CBD-85F9FAA2B1F8}" srcOrd="0" destOrd="0" presId="urn:microsoft.com/office/officeart/2005/8/layout/vList2"/>
    <dgm:cxn modelId="{05241896-4B1F-4B4F-9092-E9B89ABD1C09}" type="presOf" srcId="{87F30803-563D-4F63-A80A-AFE2B38BE347}" destId="{E98F1F98-77FF-445D-9623-AFF4A442A1B8}" srcOrd="0" destOrd="0" presId="urn:microsoft.com/office/officeart/2005/8/layout/vList2"/>
    <dgm:cxn modelId="{21373DA1-59BB-4935-BE0E-084878622980}" type="presOf" srcId="{4D0CA547-C743-45FF-9252-AE76C1F564AF}" destId="{22B281B4-B6A4-4409-B4ED-23630F20E416}" srcOrd="0" destOrd="0" presId="urn:microsoft.com/office/officeart/2005/8/layout/vList2"/>
    <dgm:cxn modelId="{F20C03E2-7444-4453-BD03-474CE5BA7DFC}" srcId="{4D0CA547-C743-45FF-9252-AE76C1F564AF}" destId="{965D040F-B181-46B9-BBFB-A243DDCF1C2E}" srcOrd="3" destOrd="0" parTransId="{6B4E9EFC-6109-46E4-BE4E-BE3B32D1BFA7}" sibTransId="{BC30E721-76FA-49C8-9BA8-50A471199E77}"/>
    <dgm:cxn modelId="{760A05E4-3F7C-48AC-BD79-FD55171CB7AC}" srcId="{4D0CA547-C743-45FF-9252-AE76C1F564AF}" destId="{87F30803-563D-4F63-A80A-AFE2B38BE347}" srcOrd="0" destOrd="0" parTransId="{15068F57-468D-4CBC-A10E-B0418CF3D1D1}" sibTransId="{F1AA1342-0D1E-4214-A0B9-446F12C4CDB3}"/>
    <dgm:cxn modelId="{7E34B8E9-7B0F-45FA-913D-98C3BFE96DEB}" srcId="{4D0CA547-C743-45FF-9252-AE76C1F564AF}" destId="{1B4DE631-1E3E-42DC-830B-F5FF6185E216}" srcOrd="4" destOrd="0" parTransId="{D5D5A3DE-335C-4D8E-A152-E89B5BCB555D}" sibTransId="{14791DD3-A0F8-4798-A6C6-202D7FDF92F9}"/>
    <dgm:cxn modelId="{108FCBFB-45C9-4636-A91F-2219409B6F11}" srcId="{4D0CA547-C743-45FF-9252-AE76C1F564AF}" destId="{3DB7412C-0C93-40E0-9943-B1E0E4ACD6CB}" srcOrd="7" destOrd="0" parTransId="{8BE13750-9228-4C8B-A292-FBE9487FD359}" sibTransId="{B60F53DA-8F9E-4C0D-8135-41F24BEF7375}"/>
    <dgm:cxn modelId="{FAF8D1FB-5810-4D90-8FBB-6654902603D1}" type="presOf" srcId="{965D040F-B181-46B9-BBFB-A243DDCF1C2E}" destId="{6EBAE8A9-6A67-4A9B-800A-245F8DD5162D}" srcOrd="0" destOrd="0" presId="urn:microsoft.com/office/officeart/2005/8/layout/vList2"/>
    <dgm:cxn modelId="{C58FB362-3D7D-4DA1-BF1A-BB155CBEAA97}" type="presParOf" srcId="{22B281B4-B6A4-4409-B4ED-23630F20E416}" destId="{E98F1F98-77FF-445D-9623-AFF4A442A1B8}" srcOrd="0" destOrd="0" presId="urn:microsoft.com/office/officeart/2005/8/layout/vList2"/>
    <dgm:cxn modelId="{74FB8303-1252-445B-BBBC-3F73EC4B255C}" type="presParOf" srcId="{22B281B4-B6A4-4409-B4ED-23630F20E416}" destId="{2FBB1226-61A6-4A05-9E4F-D57E7AE34F82}" srcOrd="1" destOrd="0" presId="urn:microsoft.com/office/officeart/2005/8/layout/vList2"/>
    <dgm:cxn modelId="{D91E73F9-2469-427C-8607-B0384201759E}" type="presParOf" srcId="{22B281B4-B6A4-4409-B4ED-23630F20E416}" destId="{A33502D8-9A7E-44E6-A937-8390C6007651}" srcOrd="2" destOrd="0" presId="urn:microsoft.com/office/officeart/2005/8/layout/vList2"/>
    <dgm:cxn modelId="{C02AC534-A510-4759-A511-AF086D6008A9}" type="presParOf" srcId="{22B281B4-B6A4-4409-B4ED-23630F20E416}" destId="{6C29C269-514E-4B04-BAAE-5551A9731312}" srcOrd="3" destOrd="0" presId="urn:microsoft.com/office/officeart/2005/8/layout/vList2"/>
    <dgm:cxn modelId="{A6E9DAC8-F552-4F9C-87ED-447EBC67F90F}" type="presParOf" srcId="{22B281B4-B6A4-4409-B4ED-23630F20E416}" destId="{8646DE13-1693-4069-9CBD-85F9FAA2B1F8}" srcOrd="4" destOrd="0" presId="urn:microsoft.com/office/officeart/2005/8/layout/vList2"/>
    <dgm:cxn modelId="{37D462ED-7E46-4FEE-98FC-4882B5C5D03D}" type="presParOf" srcId="{22B281B4-B6A4-4409-B4ED-23630F20E416}" destId="{6EFE3F9F-831C-4992-9277-2EECD719C8BD}" srcOrd="5" destOrd="0" presId="urn:microsoft.com/office/officeart/2005/8/layout/vList2"/>
    <dgm:cxn modelId="{51078937-E908-4DCF-9F43-EFE4C0027294}" type="presParOf" srcId="{22B281B4-B6A4-4409-B4ED-23630F20E416}" destId="{6EBAE8A9-6A67-4A9B-800A-245F8DD5162D}" srcOrd="6" destOrd="0" presId="urn:microsoft.com/office/officeart/2005/8/layout/vList2"/>
    <dgm:cxn modelId="{023F0AF8-58BC-4880-B1B3-FD59D91145A4}" type="presParOf" srcId="{22B281B4-B6A4-4409-B4ED-23630F20E416}" destId="{AB0BA501-050E-438E-B6E7-7E3A177E8A7F}" srcOrd="7" destOrd="0" presId="urn:microsoft.com/office/officeart/2005/8/layout/vList2"/>
    <dgm:cxn modelId="{97C62792-E004-4EF7-BB9B-C3401820209B}" type="presParOf" srcId="{22B281B4-B6A4-4409-B4ED-23630F20E416}" destId="{22188357-F8D7-4CC6-B1FD-A0E7D750A9CE}" srcOrd="8" destOrd="0" presId="urn:microsoft.com/office/officeart/2005/8/layout/vList2"/>
    <dgm:cxn modelId="{C89AFA74-A481-4D45-B8F3-255440663D48}" type="presParOf" srcId="{22B281B4-B6A4-4409-B4ED-23630F20E416}" destId="{BCD78DF3-5ED8-4697-A33F-DF3FA5558067}" srcOrd="9" destOrd="0" presId="urn:microsoft.com/office/officeart/2005/8/layout/vList2"/>
    <dgm:cxn modelId="{5A19BBDA-EE75-4716-B8DF-7797FF93A1EC}" type="presParOf" srcId="{22B281B4-B6A4-4409-B4ED-23630F20E416}" destId="{24DC7023-68C6-48CC-8F2B-6956BD8119FF}" srcOrd="10" destOrd="0" presId="urn:microsoft.com/office/officeart/2005/8/layout/vList2"/>
    <dgm:cxn modelId="{D93C4418-CA87-4CD8-970E-8E436F1125FD}" type="presParOf" srcId="{22B281B4-B6A4-4409-B4ED-23630F20E416}" destId="{35CA06EF-6EA1-4278-863F-EDCF73A7EE79}" srcOrd="11" destOrd="0" presId="urn:microsoft.com/office/officeart/2005/8/layout/vList2"/>
    <dgm:cxn modelId="{8E70507C-DB33-4F4F-A150-9AE38D014D7D}" type="presParOf" srcId="{22B281B4-B6A4-4409-B4ED-23630F20E416}" destId="{0E87F02A-647D-4663-BF7C-A82416B7B405}" srcOrd="12" destOrd="0" presId="urn:microsoft.com/office/officeart/2005/8/layout/vList2"/>
    <dgm:cxn modelId="{0A759EC7-BB8A-457F-89A6-6586EFD8B54D}" type="presParOf" srcId="{22B281B4-B6A4-4409-B4ED-23630F20E416}" destId="{42821EA9-F200-44B9-B789-78CFBCA4E393}" srcOrd="13" destOrd="0" presId="urn:microsoft.com/office/officeart/2005/8/layout/vList2"/>
    <dgm:cxn modelId="{64944EDA-25B6-44EF-904C-0BBC71137992}" type="presParOf" srcId="{22B281B4-B6A4-4409-B4ED-23630F20E416}" destId="{5251A563-E18F-4575-89E1-23739D7A30BE}"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6E3888-6B6F-4B29-BE9C-2E6907CE7AC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7EBA777D-597F-4E49-AB17-703383650A22}">
      <dgm:prSet custT="1"/>
      <dgm:spPr>
        <a:solidFill>
          <a:srgbClr val="003399"/>
        </a:solidFill>
      </dgm:spPr>
      <dgm:t>
        <a:bodyPr/>
        <a:lstStyle/>
        <a:p>
          <a:pPr rtl="0"/>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Q8:</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在同一學區內遷移戶籍者，設籍日應如何計算？</a:t>
          </a:r>
          <a:endParaRPr lang="zh-TW" sz="2400" b="1" dirty="0">
            <a:solidFill>
              <a:schemeClr val="tx1"/>
            </a:solidFill>
            <a:latin typeface="微軟正黑體" panose="020B0604030504040204" pitchFamily="34" charset="-120"/>
            <a:ea typeface="微軟正黑體" panose="020B0604030504040204" pitchFamily="34" charset="-120"/>
          </a:endParaRPr>
        </a:p>
      </dgm:t>
    </dgm:pt>
    <dgm:pt modelId="{1A92AF30-6378-4E47-8407-A075AF3ED2D2}" type="parTrans" cxnId="{74B55882-5DCA-4E39-A661-F90E492FB064}">
      <dgm:prSet/>
      <dgm:spPr/>
      <dgm:t>
        <a:bodyPr/>
        <a:lstStyle/>
        <a:p>
          <a:endParaRPr lang="zh-TW" altLang="en-US" b="1"/>
        </a:p>
      </dgm:t>
    </dgm:pt>
    <dgm:pt modelId="{3FAE3D2B-4F4C-47C3-9F4F-E430EB2C5BC6}" type="sibTrans" cxnId="{74B55882-5DCA-4E39-A661-F90E492FB064}">
      <dgm:prSet/>
      <dgm:spPr/>
      <dgm:t>
        <a:bodyPr/>
        <a:lstStyle/>
        <a:p>
          <a:endParaRPr lang="zh-TW" altLang="en-US" b="1"/>
        </a:p>
      </dgm:t>
    </dgm:pt>
    <dgm:pt modelId="{8BD6BED7-8C65-4187-9D12-949B5AC7B135}">
      <dgm:prSet custT="1"/>
      <dgm:spPr>
        <a:solidFill>
          <a:srgbClr val="003399"/>
        </a:solidFill>
      </dgm:spPr>
      <dgm:t>
        <a:bodyPr/>
        <a:lstStyle/>
        <a:p>
          <a:pPr rtl="0"/>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Q9:</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若新生因學區調整／新生之手足</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親兄姐</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曾於以前年度經原學區學校額滿轉介至其他學校，造成新生與已入學國小之手足 </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親兄姐</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不同校時，新生得否至手足就讀之學校辦理入學資格審查呢？入學資格如何認定？</a:t>
          </a:r>
          <a:endParaRPr lang="zh-TW" sz="2400" b="1" dirty="0">
            <a:solidFill>
              <a:schemeClr val="tx1"/>
            </a:solidFill>
            <a:latin typeface="微軟正黑體" panose="020B0604030504040204" pitchFamily="34" charset="-120"/>
            <a:ea typeface="微軟正黑體" panose="020B0604030504040204" pitchFamily="34" charset="-120"/>
          </a:endParaRPr>
        </a:p>
      </dgm:t>
    </dgm:pt>
    <dgm:pt modelId="{12A0BFA6-98AF-4F05-9A7B-DCF74E19F1F9}" type="parTrans" cxnId="{909417C4-E32F-439E-804B-5B202207E3DD}">
      <dgm:prSet/>
      <dgm:spPr/>
      <dgm:t>
        <a:bodyPr/>
        <a:lstStyle/>
        <a:p>
          <a:endParaRPr lang="zh-TW" altLang="en-US" b="1"/>
        </a:p>
      </dgm:t>
    </dgm:pt>
    <dgm:pt modelId="{D93A6CAB-EE34-4895-9DEB-FDDCC6A6F13F}" type="sibTrans" cxnId="{909417C4-E32F-439E-804B-5B202207E3DD}">
      <dgm:prSet/>
      <dgm:spPr/>
      <dgm:t>
        <a:bodyPr/>
        <a:lstStyle/>
        <a:p>
          <a:endParaRPr lang="zh-TW" altLang="en-US" b="1"/>
        </a:p>
      </dgm:t>
    </dgm:pt>
    <dgm:pt modelId="{2C354F75-C710-450E-B628-DB07FDEBDAB0}">
      <dgm:prSet custT="1"/>
      <dgm:spPr>
        <a:solidFill>
          <a:srgbClr val="003399"/>
        </a:solidFill>
      </dgm:spPr>
      <dgm:t>
        <a:bodyPr/>
        <a:lstStyle/>
        <a:p>
          <a:pPr rtl="0"/>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Q10:</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若新生因學區調整／新生之手足</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親兄姐</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曾於以前年度經原學區學校額滿轉介至其他學校，造成新生與已入學國中之手足 </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親兄姐</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不同校時，新生之入學資格能否等同原學區？</a:t>
          </a:r>
          <a:endParaRPr lang="zh-TW" sz="2400" b="1" dirty="0">
            <a:solidFill>
              <a:schemeClr val="tx1"/>
            </a:solidFill>
            <a:latin typeface="微軟正黑體" panose="020B0604030504040204" pitchFamily="34" charset="-120"/>
            <a:ea typeface="微軟正黑體" panose="020B0604030504040204" pitchFamily="34" charset="-120"/>
          </a:endParaRPr>
        </a:p>
      </dgm:t>
    </dgm:pt>
    <dgm:pt modelId="{4DA3EA8D-4ED7-413B-AEC5-45836669CBFD}" type="parTrans" cxnId="{B6CB0557-E632-41EB-BE88-AD6E3EEDD2D2}">
      <dgm:prSet/>
      <dgm:spPr/>
      <dgm:t>
        <a:bodyPr/>
        <a:lstStyle/>
        <a:p>
          <a:endParaRPr lang="zh-TW" altLang="en-US" b="1"/>
        </a:p>
      </dgm:t>
    </dgm:pt>
    <dgm:pt modelId="{8AE12D23-7335-49DF-AB20-8FBD99707A58}" type="sibTrans" cxnId="{B6CB0557-E632-41EB-BE88-AD6E3EEDD2D2}">
      <dgm:prSet/>
      <dgm:spPr/>
      <dgm:t>
        <a:bodyPr/>
        <a:lstStyle/>
        <a:p>
          <a:endParaRPr lang="zh-TW" altLang="en-US" b="1"/>
        </a:p>
      </dgm:t>
    </dgm:pt>
    <dgm:pt modelId="{31ED8E12-AEED-4111-8790-2967A15CADA1}" type="pres">
      <dgm:prSet presAssocID="{A16E3888-6B6F-4B29-BE9C-2E6907CE7AC7}" presName="linear" presStyleCnt="0">
        <dgm:presLayoutVars>
          <dgm:animLvl val="lvl"/>
          <dgm:resizeHandles val="exact"/>
        </dgm:presLayoutVars>
      </dgm:prSet>
      <dgm:spPr/>
    </dgm:pt>
    <dgm:pt modelId="{DE4A9F71-EB5A-472A-AD1C-9DA1BA83FCA7}" type="pres">
      <dgm:prSet presAssocID="{7EBA777D-597F-4E49-AB17-703383650A22}" presName="parentText" presStyleLbl="node1" presStyleIdx="0" presStyleCnt="3" custScaleY="40206">
        <dgm:presLayoutVars>
          <dgm:chMax val="0"/>
          <dgm:bulletEnabled val="1"/>
        </dgm:presLayoutVars>
      </dgm:prSet>
      <dgm:spPr/>
    </dgm:pt>
    <dgm:pt modelId="{32A24BF3-17E3-45C0-9857-D292640D3A9F}" type="pres">
      <dgm:prSet presAssocID="{3FAE3D2B-4F4C-47C3-9F4F-E430EB2C5BC6}" presName="spacer" presStyleCnt="0"/>
      <dgm:spPr/>
    </dgm:pt>
    <dgm:pt modelId="{0B98FE50-A678-4499-98E1-781AFB2B9DA5}" type="pres">
      <dgm:prSet presAssocID="{8BD6BED7-8C65-4187-9D12-949B5AC7B135}" presName="parentText" presStyleLbl="node1" presStyleIdx="1" presStyleCnt="3">
        <dgm:presLayoutVars>
          <dgm:chMax val="0"/>
          <dgm:bulletEnabled val="1"/>
        </dgm:presLayoutVars>
      </dgm:prSet>
      <dgm:spPr/>
    </dgm:pt>
    <dgm:pt modelId="{171E3456-97CE-4E74-9475-965FAC0DF2E7}" type="pres">
      <dgm:prSet presAssocID="{D93A6CAB-EE34-4895-9DEB-FDDCC6A6F13F}" presName="spacer" presStyleCnt="0"/>
      <dgm:spPr/>
    </dgm:pt>
    <dgm:pt modelId="{D24CB15F-2FFF-4592-90AA-CF45E5E400E5}" type="pres">
      <dgm:prSet presAssocID="{2C354F75-C710-450E-B628-DB07FDEBDAB0}" presName="parentText" presStyleLbl="node1" presStyleIdx="2" presStyleCnt="3" custLinFactNeighborX="-893" custLinFactNeighborY="26465">
        <dgm:presLayoutVars>
          <dgm:chMax val="0"/>
          <dgm:bulletEnabled val="1"/>
        </dgm:presLayoutVars>
      </dgm:prSet>
      <dgm:spPr/>
    </dgm:pt>
  </dgm:ptLst>
  <dgm:cxnLst>
    <dgm:cxn modelId="{7FC90502-1526-4445-8204-15DF4A49B757}" type="presOf" srcId="{8BD6BED7-8C65-4187-9D12-949B5AC7B135}" destId="{0B98FE50-A678-4499-98E1-781AFB2B9DA5}" srcOrd="0" destOrd="0" presId="urn:microsoft.com/office/officeart/2005/8/layout/vList2"/>
    <dgm:cxn modelId="{FBD42532-4954-4252-AD4B-958FF99BF18A}" type="presOf" srcId="{7EBA777D-597F-4E49-AB17-703383650A22}" destId="{DE4A9F71-EB5A-472A-AD1C-9DA1BA83FCA7}" srcOrd="0" destOrd="0" presId="urn:microsoft.com/office/officeart/2005/8/layout/vList2"/>
    <dgm:cxn modelId="{23636E72-8C63-4D35-8D24-2617A5C9A6AD}" type="presOf" srcId="{A16E3888-6B6F-4B29-BE9C-2E6907CE7AC7}" destId="{31ED8E12-AEED-4111-8790-2967A15CADA1}" srcOrd="0" destOrd="0" presId="urn:microsoft.com/office/officeart/2005/8/layout/vList2"/>
    <dgm:cxn modelId="{B6CB0557-E632-41EB-BE88-AD6E3EEDD2D2}" srcId="{A16E3888-6B6F-4B29-BE9C-2E6907CE7AC7}" destId="{2C354F75-C710-450E-B628-DB07FDEBDAB0}" srcOrd="2" destOrd="0" parTransId="{4DA3EA8D-4ED7-413B-AEC5-45836669CBFD}" sibTransId="{8AE12D23-7335-49DF-AB20-8FBD99707A58}"/>
    <dgm:cxn modelId="{74B55882-5DCA-4E39-A661-F90E492FB064}" srcId="{A16E3888-6B6F-4B29-BE9C-2E6907CE7AC7}" destId="{7EBA777D-597F-4E49-AB17-703383650A22}" srcOrd="0" destOrd="0" parTransId="{1A92AF30-6378-4E47-8407-A075AF3ED2D2}" sibTransId="{3FAE3D2B-4F4C-47C3-9F4F-E430EB2C5BC6}"/>
    <dgm:cxn modelId="{19474385-728D-4CD6-8E03-7170E36DA3C0}" type="presOf" srcId="{2C354F75-C710-450E-B628-DB07FDEBDAB0}" destId="{D24CB15F-2FFF-4592-90AA-CF45E5E400E5}" srcOrd="0" destOrd="0" presId="urn:microsoft.com/office/officeart/2005/8/layout/vList2"/>
    <dgm:cxn modelId="{909417C4-E32F-439E-804B-5B202207E3DD}" srcId="{A16E3888-6B6F-4B29-BE9C-2E6907CE7AC7}" destId="{8BD6BED7-8C65-4187-9D12-949B5AC7B135}" srcOrd="1" destOrd="0" parTransId="{12A0BFA6-98AF-4F05-9A7B-DCF74E19F1F9}" sibTransId="{D93A6CAB-EE34-4895-9DEB-FDDCC6A6F13F}"/>
    <dgm:cxn modelId="{00CF388D-9024-48B5-8B50-0E7C95492C6B}" type="presParOf" srcId="{31ED8E12-AEED-4111-8790-2967A15CADA1}" destId="{DE4A9F71-EB5A-472A-AD1C-9DA1BA83FCA7}" srcOrd="0" destOrd="0" presId="urn:microsoft.com/office/officeart/2005/8/layout/vList2"/>
    <dgm:cxn modelId="{9563105F-808F-481E-8B20-F99306623C38}" type="presParOf" srcId="{31ED8E12-AEED-4111-8790-2967A15CADA1}" destId="{32A24BF3-17E3-45C0-9857-D292640D3A9F}" srcOrd="1" destOrd="0" presId="urn:microsoft.com/office/officeart/2005/8/layout/vList2"/>
    <dgm:cxn modelId="{94CE9418-6856-48E9-8053-5C33D7242880}" type="presParOf" srcId="{31ED8E12-AEED-4111-8790-2967A15CADA1}" destId="{0B98FE50-A678-4499-98E1-781AFB2B9DA5}" srcOrd="2" destOrd="0" presId="urn:microsoft.com/office/officeart/2005/8/layout/vList2"/>
    <dgm:cxn modelId="{56A4A25E-FB81-4098-86D1-1306387B10E6}" type="presParOf" srcId="{31ED8E12-AEED-4111-8790-2967A15CADA1}" destId="{171E3456-97CE-4E74-9475-965FAC0DF2E7}" srcOrd="3" destOrd="0" presId="urn:microsoft.com/office/officeart/2005/8/layout/vList2"/>
    <dgm:cxn modelId="{1CB23F80-BBE0-430E-9CFD-57E4A7CF54EF}" type="presParOf" srcId="{31ED8E12-AEED-4111-8790-2967A15CADA1}" destId="{D24CB15F-2FFF-4592-90AA-CF45E5E400E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AD3827-700C-4718-802E-3CEFB9786FA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EE6ADCEF-F6F9-48B1-A1F0-F66713329FF7}">
      <dgm:prSet custT="1"/>
      <dgm:spPr>
        <a:solidFill>
          <a:srgbClr val="003399"/>
        </a:solidFill>
      </dgm:spPr>
      <dgm:t>
        <a:bodyPr/>
        <a:lstStyle/>
        <a:p>
          <a:pPr rtl="0"/>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Q11:</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我</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100</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年</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1</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月即在○○學校學區內設籍及租房子，但我</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106</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年</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1</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月才去法院進行</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106</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年</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1</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月至</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114</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年</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9</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月租賃契約的公證，這樣我的設籍時間是從哪一年開始算</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a:t>
          </a:r>
          <a:endParaRPr lang="zh-TW" sz="2000" b="1" dirty="0">
            <a:solidFill>
              <a:schemeClr val="tx1"/>
            </a:solidFill>
            <a:latin typeface="微軟正黑體" panose="020B0604030504040204" pitchFamily="34" charset="-120"/>
            <a:ea typeface="微軟正黑體" panose="020B0604030504040204" pitchFamily="34" charset="-120"/>
          </a:endParaRPr>
        </a:p>
      </dgm:t>
    </dgm:pt>
    <dgm:pt modelId="{5BF7DD31-0727-40ED-8286-20EC446104AB}" type="parTrans" cxnId="{B556F6B3-8D33-4D8D-9206-3BB988F46AF4}">
      <dgm:prSet/>
      <dgm:spPr/>
      <dgm:t>
        <a:bodyPr/>
        <a:lstStyle/>
        <a:p>
          <a:endParaRPr lang="zh-TW" altLang="en-US" b="1"/>
        </a:p>
      </dgm:t>
    </dgm:pt>
    <dgm:pt modelId="{EBA5028E-03D0-4A73-9B0A-640AE8A8D61E}" type="sibTrans" cxnId="{B556F6B3-8D33-4D8D-9206-3BB988F46AF4}">
      <dgm:prSet/>
      <dgm:spPr/>
      <dgm:t>
        <a:bodyPr/>
        <a:lstStyle/>
        <a:p>
          <a:endParaRPr lang="zh-TW" altLang="en-US" b="1"/>
        </a:p>
      </dgm:t>
    </dgm:pt>
    <dgm:pt modelId="{07945945-93F1-4634-93DD-3B558A2B585F}">
      <dgm:prSet custT="1"/>
      <dgm:spPr>
        <a:solidFill>
          <a:srgbClr val="003399"/>
        </a:solidFill>
      </dgm:spPr>
      <dgm:t>
        <a:bodyPr/>
        <a:lstStyle/>
        <a:p>
          <a:pPr rtl="0"/>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Q12:</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我生了一對雙胞胎</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多胞胎</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，我的小孩可以同時申請登記入學管制學校嗎</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a:t>
          </a:r>
          <a:endParaRPr lang="zh-TW" sz="2000" b="1" dirty="0">
            <a:solidFill>
              <a:schemeClr val="tx1"/>
            </a:solidFill>
            <a:latin typeface="微軟正黑體" panose="020B0604030504040204" pitchFamily="34" charset="-120"/>
            <a:ea typeface="微軟正黑體" panose="020B0604030504040204" pitchFamily="34" charset="-120"/>
          </a:endParaRPr>
        </a:p>
      </dgm:t>
    </dgm:pt>
    <dgm:pt modelId="{02FA16D4-75B5-467D-BA9E-09AE63D1553E}" type="parTrans" cxnId="{29E2FA95-B79E-4937-B134-1E422A5BA52C}">
      <dgm:prSet/>
      <dgm:spPr/>
      <dgm:t>
        <a:bodyPr/>
        <a:lstStyle/>
        <a:p>
          <a:endParaRPr lang="zh-TW" altLang="en-US" b="1"/>
        </a:p>
      </dgm:t>
    </dgm:pt>
    <dgm:pt modelId="{238AE885-1B73-4C5F-8428-AC74D913ACC0}" type="sibTrans" cxnId="{29E2FA95-B79E-4937-B134-1E422A5BA52C}">
      <dgm:prSet/>
      <dgm:spPr/>
      <dgm:t>
        <a:bodyPr/>
        <a:lstStyle/>
        <a:p>
          <a:endParaRPr lang="zh-TW" altLang="en-US" b="1"/>
        </a:p>
      </dgm:t>
    </dgm:pt>
    <dgm:pt modelId="{F4158D01-A3CF-48AB-9DB0-74C64897FD17}">
      <dgm:prSet custT="1"/>
      <dgm:spPr>
        <a:solidFill>
          <a:srgbClr val="003399"/>
        </a:solidFill>
      </dgm:spPr>
      <dgm:t>
        <a:bodyPr/>
        <a:lstStyle/>
        <a:p>
          <a:pPr rtl="0"/>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Q13:</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新竹縣國中小學班級數總量管制暨學生入學實施要點第</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4</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點第</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2</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項第</a:t>
          </a:r>
          <a:r>
            <a:rPr kumimoji="1" lang="en-US"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2</a:t>
          </a:r>
          <a:r>
            <a:rPr kumimoji="1" lang="zh-TW" sz="20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3" action="ppaction://hlinksldjump"/>
            </a:rPr>
            <a:t>款規定：租賃房屋者新生非與雙親二人同一戶籍，需繳交相關證明文件，若 未於期限內繳交證明文件，入學排序為符合資格 新生之後。相關證明文件為何？</a:t>
          </a:r>
          <a:endParaRPr lang="zh-TW" sz="2000" b="1" dirty="0">
            <a:solidFill>
              <a:schemeClr val="tx1"/>
            </a:solidFill>
            <a:latin typeface="微軟正黑體" panose="020B0604030504040204" pitchFamily="34" charset="-120"/>
            <a:ea typeface="微軟正黑體" panose="020B0604030504040204" pitchFamily="34" charset="-120"/>
          </a:endParaRPr>
        </a:p>
      </dgm:t>
    </dgm:pt>
    <dgm:pt modelId="{8CFD11A6-677C-4B70-9F3D-75EDD35144FD}" type="parTrans" cxnId="{5E5DF69D-5B9D-4A41-A13E-8DC1DECF5C92}">
      <dgm:prSet/>
      <dgm:spPr/>
      <dgm:t>
        <a:bodyPr/>
        <a:lstStyle/>
        <a:p>
          <a:endParaRPr lang="zh-TW" altLang="en-US" b="1"/>
        </a:p>
      </dgm:t>
    </dgm:pt>
    <dgm:pt modelId="{13BD099A-9D3C-474E-BD89-56B019BFED45}" type="sibTrans" cxnId="{5E5DF69D-5B9D-4A41-A13E-8DC1DECF5C92}">
      <dgm:prSet/>
      <dgm:spPr/>
      <dgm:t>
        <a:bodyPr/>
        <a:lstStyle/>
        <a:p>
          <a:endParaRPr lang="zh-TW" altLang="en-US" b="1"/>
        </a:p>
      </dgm:t>
    </dgm:pt>
    <dgm:pt modelId="{BFE7535F-A2FB-49DE-9498-B793CC47D226}" type="pres">
      <dgm:prSet presAssocID="{84AD3827-700C-4718-802E-3CEFB9786FA0}" presName="linear" presStyleCnt="0">
        <dgm:presLayoutVars>
          <dgm:animLvl val="lvl"/>
          <dgm:resizeHandles val="exact"/>
        </dgm:presLayoutVars>
      </dgm:prSet>
      <dgm:spPr/>
    </dgm:pt>
    <dgm:pt modelId="{131B8DC4-98BD-496D-A0AA-6D82D8898536}" type="pres">
      <dgm:prSet presAssocID="{EE6ADCEF-F6F9-48B1-A1F0-F66713329FF7}" presName="parentText" presStyleLbl="node1" presStyleIdx="0" presStyleCnt="3" custScaleY="150398" custLinFactY="-87307" custLinFactNeighborX="29" custLinFactNeighborY="-100000">
        <dgm:presLayoutVars>
          <dgm:chMax val="0"/>
          <dgm:bulletEnabled val="1"/>
        </dgm:presLayoutVars>
      </dgm:prSet>
      <dgm:spPr/>
    </dgm:pt>
    <dgm:pt modelId="{8F628180-5C25-4B7F-A19D-45BE32E52C04}" type="pres">
      <dgm:prSet presAssocID="{EBA5028E-03D0-4A73-9B0A-640AE8A8D61E}" presName="spacer" presStyleCnt="0"/>
      <dgm:spPr/>
    </dgm:pt>
    <dgm:pt modelId="{8AE14149-5A35-451F-A4BD-7A6F56370D5A}" type="pres">
      <dgm:prSet presAssocID="{07945945-93F1-4634-93DD-3B558A2B585F}" presName="parentText" presStyleLbl="node1" presStyleIdx="1" presStyleCnt="3" custScaleY="86932" custLinFactY="-58126" custLinFactNeighborX="39" custLinFactNeighborY="-100000">
        <dgm:presLayoutVars>
          <dgm:chMax val="0"/>
          <dgm:bulletEnabled val="1"/>
        </dgm:presLayoutVars>
      </dgm:prSet>
      <dgm:spPr/>
    </dgm:pt>
    <dgm:pt modelId="{BD341AEF-4A61-495E-BF6A-8E4AF11605E3}" type="pres">
      <dgm:prSet presAssocID="{238AE885-1B73-4C5F-8428-AC74D913ACC0}" presName="spacer" presStyleCnt="0"/>
      <dgm:spPr/>
    </dgm:pt>
    <dgm:pt modelId="{8525C36D-9C0F-4D3E-80B0-3FF6CEB369B0}" type="pres">
      <dgm:prSet presAssocID="{F4158D01-A3CF-48AB-9DB0-74C64897FD17}" presName="parentText" presStyleLbl="node1" presStyleIdx="2" presStyleCnt="3" custScaleY="173496" custLinFactY="-23721" custLinFactNeighborX="29" custLinFactNeighborY="-100000">
        <dgm:presLayoutVars>
          <dgm:chMax val="0"/>
          <dgm:bulletEnabled val="1"/>
        </dgm:presLayoutVars>
      </dgm:prSet>
      <dgm:spPr/>
    </dgm:pt>
  </dgm:ptLst>
  <dgm:cxnLst>
    <dgm:cxn modelId="{650C2A53-4DC5-48D5-A9E4-421B3DBEE799}" type="presOf" srcId="{07945945-93F1-4634-93DD-3B558A2B585F}" destId="{8AE14149-5A35-451F-A4BD-7A6F56370D5A}" srcOrd="0" destOrd="0" presId="urn:microsoft.com/office/officeart/2005/8/layout/vList2"/>
    <dgm:cxn modelId="{1BE33187-B3C8-4B5A-99A9-404CF9870299}" type="presOf" srcId="{84AD3827-700C-4718-802E-3CEFB9786FA0}" destId="{BFE7535F-A2FB-49DE-9498-B793CC47D226}" srcOrd="0" destOrd="0" presId="urn:microsoft.com/office/officeart/2005/8/layout/vList2"/>
    <dgm:cxn modelId="{29E2FA95-B79E-4937-B134-1E422A5BA52C}" srcId="{84AD3827-700C-4718-802E-3CEFB9786FA0}" destId="{07945945-93F1-4634-93DD-3B558A2B585F}" srcOrd="1" destOrd="0" parTransId="{02FA16D4-75B5-467D-BA9E-09AE63D1553E}" sibTransId="{238AE885-1B73-4C5F-8428-AC74D913ACC0}"/>
    <dgm:cxn modelId="{64C0ED99-9947-4275-BBF2-EB98301D83AB}" type="presOf" srcId="{EE6ADCEF-F6F9-48B1-A1F0-F66713329FF7}" destId="{131B8DC4-98BD-496D-A0AA-6D82D8898536}" srcOrd="0" destOrd="0" presId="urn:microsoft.com/office/officeart/2005/8/layout/vList2"/>
    <dgm:cxn modelId="{5E5DF69D-5B9D-4A41-A13E-8DC1DECF5C92}" srcId="{84AD3827-700C-4718-802E-3CEFB9786FA0}" destId="{F4158D01-A3CF-48AB-9DB0-74C64897FD17}" srcOrd="2" destOrd="0" parTransId="{8CFD11A6-677C-4B70-9F3D-75EDD35144FD}" sibTransId="{13BD099A-9D3C-474E-BD89-56B019BFED45}"/>
    <dgm:cxn modelId="{B556F6B3-8D33-4D8D-9206-3BB988F46AF4}" srcId="{84AD3827-700C-4718-802E-3CEFB9786FA0}" destId="{EE6ADCEF-F6F9-48B1-A1F0-F66713329FF7}" srcOrd="0" destOrd="0" parTransId="{5BF7DD31-0727-40ED-8286-20EC446104AB}" sibTransId="{EBA5028E-03D0-4A73-9B0A-640AE8A8D61E}"/>
    <dgm:cxn modelId="{8E1412BF-38EC-4D59-AE70-0EA957DF6C97}" type="presOf" srcId="{F4158D01-A3CF-48AB-9DB0-74C64897FD17}" destId="{8525C36D-9C0F-4D3E-80B0-3FF6CEB369B0}" srcOrd="0" destOrd="0" presId="urn:microsoft.com/office/officeart/2005/8/layout/vList2"/>
    <dgm:cxn modelId="{33B71100-1D64-4C2C-BC29-856B6AA831BB}" type="presParOf" srcId="{BFE7535F-A2FB-49DE-9498-B793CC47D226}" destId="{131B8DC4-98BD-496D-A0AA-6D82D8898536}" srcOrd="0" destOrd="0" presId="urn:microsoft.com/office/officeart/2005/8/layout/vList2"/>
    <dgm:cxn modelId="{32B02F34-5422-454F-8570-6BF9B4A02334}" type="presParOf" srcId="{BFE7535F-A2FB-49DE-9498-B793CC47D226}" destId="{8F628180-5C25-4B7F-A19D-45BE32E52C04}" srcOrd="1" destOrd="0" presId="urn:microsoft.com/office/officeart/2005/8/layout/vList2"/>
    <dgm:cxn modelId="{FBE5CEE2-9649-4953-981D-7D4CC81761C1}" type="presParOf" srcId="{BFE7535F-A2FB-49DE-9498-B793CC47D226}" destId="{8AE14149-5A35-451F-A4BD-7A6F56370D5A}" srcOrd="2" destOrd="0" presId="urn:microsoft.com/office/officeart/2005/8/layout/vList2"/>
    <dgm:cxn modelId="{2A699D80-4737-4521-983D-84A48BAEEE53}" type="presParOf" srcId="{BFE7535F-A2FB-49DE-9498-B793CC47D226}" destId="{BD341AEF-4A61-495E-BF6A-8E4AF11605E3}" srcOrd="3" destOrd="0" presId="urn:microsoft.com/office/officeart/2005/8/layout/vList2"/>
    <dgm:cxn modelId="{B8FE8D98-C610-4E23-8DBC-2EFFCF9C5523}" type="presParOf" srcId="{BFE7535F-A2FB-49DE-9498-B793CC47D226}" destId="{8525C36D-9C0F-4D3E-80B0-3FF6CEB369B0}" srcOrd="4" destOrd="0" presId="urn:microsoft.com/office/officeart/2005/8/layout/vLis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4CE667-6F3F-477B-AD63-B940566CC79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629112DE-C0B2-4B05-A275-A5024FC1B72E}">
      <dgm:prSet custT="1"/>
      <dgm:spPr>
        <a:solidFill>
          <a:srgbClr val="003399"/>
        </a:solidFill>
      </dgm:spPr>
      <dgm:t>
        <a:bodyPr/>
        <a:lstStyle/>
        <a:p>
          <a:pPr rtl="0"/>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Q14:</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我的小孩</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114</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學年度是仁愛國中學區內學生，但我的小孩國小並非就讀於竹北市的國小，請問是否會影響我的小孩入學順序</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1" action="ppaction://hlinksldjump"/>
            </a:rPr>
            <a:t>?</a:t>
          </a:r>
          <a:endParaRPr lang="zh-TW" sz="2400" b="1" dirty="0">
            <a:solidFill>
              <a:schemeClr val="tx1"/>
            </a:solidFill>
            <a:latin typeface="微軟正黑體" panose="020B0604030504040204" pitchFamily="34" charset="-120"/>
            <a:ea typeface="微軟正黑體" panose="020B0604030504040204" pitchFamily="34" charset="-120"/>
          </a:endParaRPr>
        </a:p>
      </dgm:t>
    </dgm:pt>
    <dgm:pt modelId="{A1CD03B3-231D-44C2-822E-CF01FC7535B3}" type="parTrans" cxnId="{A83C7E21-74E0-4DD7-BF9E-7517AD94A6B0}">
      <dgm:prSet/>
      <dgm:spPr/>
      <dgm:t>
        <a:bodyPr/>
        <a:lstStyle/>
        <a:p>
          <a:endParaRPr lang="zh-TW" altLang="en-US"/>
        </a:p>
      </dgm:t>
    </dgm:pt>
    <dgm:pt modelId="{5D9D8F17-A067-406B-B53C-402DF24EDB42}" type="sibTrans" cxnId="{A83C7E21-74E0-4DD7-BF9E-7517AD94A6B0}">
      <dgm:prSet/>
      <dgm:spPr/>
      <dgm:t>
        <a:bodyPr/>
        <a:lstStyle/>
        <a:p>
          <a:endParaRPr lang="zh-TW" altLang="en-US"/>
        </a:p>
      </dgm:t>
    </dgm:pt>
    <dgm:pt modelId="{CB0123C3-514B-48B6-8409-0ED9347744F0}">
      <dgm:prSet custT="1"/>
      <dgm:spPr>
        <a:solidFill>
          <a:srgbClr val="003399"/>
        </a:solidFill>
      </dgm:spPr>
      <dgm:t>
        <a:bodyPr/>
        <a:lstStyle/>
        <a:p>
          <a:pPr rtl="0"/>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Q15:</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新竹縣國中小學班級數總量管制暨學生入學實施要點第</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4</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點第</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2</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項第</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4</a:t>
          </a:r>
          <a:r>
            <a:rPr kumimoji="1" lang="zh-TW"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款規定，其他提供證明文件且經學校家訪新生確有居住事實者。其他提供證明文件為何</a:t>
          </a:r>
          <a:r>
            <a:rPr kumimoji="1" lang="en-US" sz="2400" b="1"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rId2" action="ppaction://hlinksldjump"/>
            </a:rPr>
            <a:t>?</a:t>
          </a:r>
          <a:endParaRPr lang="zh-TW" sz="2400" b="1" dirty="0">
            <a:solidFill>
              <a:schemeClr val="tx1"/>
            </a:solidFill>
            <a:latin typeface="微軟正黑體" panose="020B0604030504040204" pitchFamily="34" charset="-120"/>
            <a:ea typeface="微軟正黑體" panose="020B0604030504040204" pitchFamily="34" charset="-120"/>
          </a:endParaRPr>
        </a:p>
      </dgm:t>
    </dgm:pt>
    <dgm:pt modelId="{3DD51F2E-DFDA-43E9-B0BC-4B7B5591F35F}" type="parTrans" cxnId="{C3466E68-B67E-4905-9DAA-9327E85FCB60}">
      <dgm:prSet/>
      <dgm:spPr/>
      <dgm:t>
        <a:bodyPr/>
        <a:lstStyle/>
        <a:p>
          <a:endParaRPr lang="zh-TW" altLang="en-US"/>
        </a:p>
      </dgm:t>
    </dgm:pt>
    <dgm:pt modelId="{E3AC33EC-0977-4E79-AA15-9B9128F2A6AC}" type="sibTrans" cxnId="{C3466E68-B67E-4905-9DAA-9327E85FCB60}">
      <dgm:prSet/>
      <dgm:spPr/>
      <dgm:t>
        <a:bodyPr/>
        <a:lstStyle/>
        <a:p>
          <a:endParaRPr lang="zh-TW" altLang="en-US"/>
        </a:p>
      </dgm:t>
    </dgm:pt>
    <dgm:pt modelId="{60E6BD9F-72A3-458E-9B27-E4F456754409}" type="pres">
      <dgm:prSet presAssocID="{9F4CE667-6F3F-477B-AD63-B940566CC793}" presName="linear" presStyleCnt="0">
        <dgm:presLayoutVars>
          <dgm:animLvl val="lvl"/>
          <dgm:resizeHandles val="exact"/>
        </dgm:presLayoutVars>
      </dgm:prSet>
      <dgm:spPr/>
    </dgm:pt>
    <dgm:pt modelId="{78D68374-DF17-4D6E-8D4E-4E34E46C6549}" type="pres">
      <dgm:prSet presAssocID="{629112DE-C0B2-4B05-A275-A5024FC1B72E}" presName="parentText" presStyleLbl="node1" presStyleIdx="0" presStyleCnt="2" custLinFactY="-3674" custLinFactNeighborX="-191" custLinFactNeighborY="-100000">
        <dgm:presLayoutVars>
          <dgm:chMax val="0"/>
          <dgm:bulletEnabled val="1"/>
        </dgm:presLayoutVars>
      </dgm:prSet>
      <dgm:spPr/>
    </dgm:pt>
    <dgm:pt modelId="{4347E803-07FB-4D33-8BD6-DA718875B649}" type="pres">
      <dgm:prSet presAssocID="{5D9D8F17-A067-406B-B53C-402DF24EDB42}" presName="spacer" presStyleCnt="0"/>
      <dgm:spPr/>
    </dgm:pt>
    <dgm:pt modelId="{9315BBC2-FE14-4500-981C-899681BCFF44}" type="pres">
      <dgm:prSet presAssocID="{CB0123C3-514B-48B6-8409-0ED9347744F0}" presName="parentText" presStyleLbl="node1" presStyleIdx="1" presStyleCnt="2" custLinFactY="-2404" custLinFactNeighborX="-191" custLinFactNeighborY="-100000">
        <dgm:presLayoutVars>
          <dgm:chMax val="0"/>
          <dgm:bulletEnabled val="1"/>
        </dgm:presLayoutVars>
      </dgm:prSet>
      <dgm:spPr/>
    </dgm:pt>
  </dgm:ptLst>
  <dgm:cxnLst>
    <dgm:cxn modelId="{A83C7E21-74E0-4DD7-BF9E-7517AD94A6B0}" srcId="{9F4CE667-6F3F-477B-AD63-B940566CC793}" destId="{629112DE-C0B2-4B05-A275-A5024FC1B72E}" srcOrd="0" destOrd="0" parTransId="{A1CD03B3-231D-44C2-822E-CF01FC7535B3}" sibTransId="{5D9D8F17-A067-406B-B53C-402DF24EDB42}"/>
    <dgm:cxn modelId="{C3466E68-B67E-4905-9DAA-9327E85FCB60}" srcId="{9F4CE667-6F3F-477B-AD63-B940566CC793}" destId="{CB0123C3-514B-48B6-8409-0ED9347744F0}" srcOrd="1" destOrd="0" parTransId="{3DD51F2E-DFDA-43E9-B0BC-4B7B5591F35F}" sibTransId="{E3AC33EC-0977-4E79-AA15-9B9128F2A6AC}"/>
    <dgm:cxn modelId="{3645AD99-08A4-4349-8B8C-9644D28C75FD}" type="presOf" srcId="{629112DE-C0B2-4B05-A275-A5024FC1B72E}" destId="{78D68374-DF17-4D6E-8D4E-4E34E46C6549}" srcOrd="0" destOrd="0" presId="urn:microsoft.com/office/officeart/2005/8/layout/vList2"/>
    <dgm:cxn modelId="{FA6F21D4-0C01-43A9-A6D4-7585C0A28F53}" type="presOf" srcId="{9F4CE667-6F3F-477B-AD63-B940566CC793}" destId="{60E6BD9F-72A3-458E-9B27-E4F456754409}" srcOrd="0" destOrd="0" presId="urn:microsoft.com/office/officeart/2005/8/layout/vList2"/>
    <dgm:cxn modelId="{51335FEE-7F98-4BE5-B543-A17B9DCE5976}" type="presOf" srcId="{CB0123C3-514B-48B6-8409-0ED9347744F0}" destId="{9315BBC2-FE14-4500-981C-899681BCFF44}" srcOrd="0" destOrd="0" presId="urn:microsoft.com/office/officeart/2005/8/layout/vList2"/>
    <dgm:cxn modelId="{416F6208-5094-4BBA-8CA0-631AE67BAE86}" type="presParOf" srcId="{60E6BD9F-72A3-458E-9B27-E4F456754409}" destId="{78D68374-DF17-4D6E-8D4E-4E34E46C6549}" srcOrd="0" destOrd="0" presId="urn:microsoft.com/office/officeart/2005/8/layout/vList2"/>
    <dgm:cxn modelId="{3DECAC9D-E21A-48AA-98DA-8DA6C53A0B5E}" type="presParOf" srcId="{60E6BD9F-72A3-458E-9B27-E4F456754409}" destId="{4347E803-07FB-4D33-8BD6-DA718875B649}" srcOrd="1" destOrd="0" presId="urn:microsoft.com/office/officeart/2005/8/layout/vList2"/>
    <dgm:cxn modelId="{937BAC3E-342A-4FA6-9B92-B88145CDDFBF}" type="presParOf" srcId="{60E6BD9F-72A3-458E-9B27-E4F456754409}" destId="{9315BBC2-FE14-4500-981C-899681BCFF4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8F1F98-77FF-445D-9623-AFF4A442A1B8}">
      <dsp:nvSpPr>
        <dsp:cNvPr id="0" name=""/>
        <dsp:cNvSpPr/>
      </dsp:nvSpPr>
      <dsp:spPr>
        <a:xfrm>
          <a:off x="0" y="4858"/>
          <a:ext cx="8568952" cy="620099"/>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Q1:</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今</a:t>
          </a: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(114)</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年分發入學資格新生之出生日期起迄</a:t>
          </a: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endParaRPr lang="zh-TW" sz="2400" b="1" kern="1200" dirty="0">
            <a:solidFill>
              <a:schemeClr val="bg1"/>
            </a:solidFill>
            <a:latin typeface="微軟正黑體" panose="020B0604030504040204" pitchFamily="34" charset="-120"/>
            <a:ea typeface="微軟正黑體" panose="020B0604030504040204" pitchFamily="34" charset="-120"/>
          </a:endParaRPr>
        </a:p>
      </dsp:txBody>
      <dsp:txXfrm>
        <a:off x="30271" y="35129"/>
        <a:ext cx="8508410" cy="559557"/>
      </dsp:txXfrm>
    </dsp:sp>
    <dsp:sp modelId="{A33502D8-9A7E-44E6-A937-8390C6007651}">
      <dsp:nvSpPr>
        <dsp:cNvPr id="0" name=""/>
        <dsp:cNvSpPr/>
      </dsp:nvSpPr>
      <dsp:spPr>
        <a:xfrm>
          <a:off x="0" y="633655"/>
          <a:ext cx="8568952" cy="620099"/>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Q2:</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今</a:t>
          </a: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(114)</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年總量管制國中新生入學資格審查日期</a:t>
          </a: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endParaRPr lang="zh-TW" sz="2400" b="1" kern="1200" dirty="0">
            <a:solidFill>
              <a:schemeClr val="bg1"/>
            </a:solidFill>
            <a:latin typeface="微軟正黑體" panose="020B0604030504040204" pitchFamily="34" charset="-120"/>
            <a:ea typeface="微軟正黑體" panose="020B0604030504040204" pitchFamily="34" charset="-120"/>
          </a:endParaRPr>
        </a:p>
      </dsp:txBody>
      <dsp:txXfrm>
        <a:off x="30271" y="663926"/>
        <a:ext cx="8508410" cy="559557"/>
      </dsp:txXfrm>
    </dsp:sp>
    <dsp:sp modelId="{8646DE13-1693-4069-9CBD-85F9FAA2B1F8}">
      <dsp:nvSpPr>
        <dsp:cNvPr id="0" name=""/>
        <dsp:cNvSpPr/>
      </dsp:nvSpPr>
      <dsp:spPr>
        <a:xfrm>
          <a:off x="0" y="1265680"/>
          <a:ext cx="8568952" cy="620099"/>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Q3:</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今</a:t>
          </a: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(114)</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年總量管制國小新生入學資格審查日期</a:t>
          </a: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endParaRPr lang="zh-TW" sz="2400" b="1" kern="1200" dirty="0">
            <a:solidFill>
              <a:schemeClr val="bg1"/>
            </a:solidFill>
            <a:latin typeface="微軟正黑體" panose="020B0604030504040204" pitchFamily="34" charset="-120"/>
            <a:ea typeface="微軟正黑體" panose="020B0604030504040204" pitchFamily="34" charset="-120"/>
          </a:endParaRPr>
        </a:p>
      </dsp:txBody>
      <dsp:txXfrm>
        <a:off x="30271" y="1295951"/>
        <a:ext cx="8508410" cy="559557"/>
      </dsp:txXfrm>
    </dsp:sp>
    <dsp:sp modelId="{6EBAE8A9-6A67-4A9B-800A-245F8DD5162D}">
      <dsp:nvSpPr>
        <dsp:cNvPr id="0" name=""/>
        <dsp:cNvSpPr/>
      </dsp:nvSpPr>
      <dsp:spPr>
        <a:xfrm>
          <a:off x="0" y="1897705"/>
          <a:ext cx="8568952" cy="620099"/>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Q4:</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我設籍Ｏ年Ｏ月，請問我讀得到嗎？</a:t>
          </a:r>
          <a:endParaRPr lang="zh-TW" sz="2400" b="1" kern="1200" dirty="0">
            <a:solidFill>
              <a:schemeClr val="bg1"/>
            </a:solidFill>
            <a:latin typeface="微軟正黑體" panose="020B0604030504040204" pitchFamily="34" charset="-120"/>
            <a:ea typeface="微軟正黑體" panose="020B0604030504040204" pitchFamily="34" charset="-120"/>
          </a:endParaRPr>
        </a:p>
      </dsp:txBody>
      <dsp:txXfrm>
        <a:off x="30271" y="1927976"/>
        <a:ext cx="8508410" cy="559557"/>
      </dsp:txXfrm>
    </dsp:sp>
    <dsp:sp modelId="{22188357-F8D7-4CC6-B1FD-A0E7D750A9CE}">
      <dsp:nvSpPr>
        <dsp:cNvPr id="0" name=""/>
        <dsp:cNvSpPr/>
      </dsp:nvSpPr>
      <dsp:spPr>
        <a:xfrm>
          <a:off x="0" y="2529730"/>
          <a:ext cx="8568952" cy="620099"/>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Q5:</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新生登記自有房屋者要準備哪些文件呢？</a:t>
          </a:r>
          <a:endParaRPr lang="zh-TW" sz="2400" b="1" kern="1200" dirty="0">
            <a:solidFill>
              <a:schemeClr val="bg1"/>
            </a:solidFill>
            <a:latin typeface="微軟正黑體" panose="020B0604030504040204" pitchFamily="34" charset="-120"/>
            <a:ea typeface="微軟正黑體" panose="020B0604030504040204" pitchFamily="34" charset="-120"/>
          </a:endParaRPr>
        </a:p>
      </dsp:txBody>
      <dsp:txXfrm>
        <a:off x="30271" y="2560001"/>
        <a:ext cx="8508410" cy="559557"/>
      </dsp:txXfrm>
    </dsp:sp>
    <dsp:sp modelId="{24DC7023-68C6-48CC-8F2B-6956BD8119FF}">
      <dsp:nvSpPr>
        <dsp:cNvPr id="0" name=""/>
        <dsp:cNvSpPr/>
      </dsp:nvSpPr>
      <dsp:spPr>
        <a:xfrm>
          <a:off x="0" y="3161755"/>
          <a:ext cx="8568952" cy="620099"/>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Q6:</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新生登記日租賃房屋者要準備哪些文件呢？</a:t>
          </a:r>
          <a:endParaRPr lang="zh-TW" sz="2400" b="1" kern="1200" dirty="0">
            <a:solidFill>
              <a:schemeClr val="bg1"/>
            </a:solidFill>
            <a:latin typeface="微軟正黑體" panose="020B0604030504040204" pitchFamily="34" charset="-120"/>
            <a:ea typeface="微軟正黑體" panose="020B0604030504040204" pitchFamily="34" charset="-120"/>
          </a:endParaRPr>
        </a:p>
      </dsp:txBody>
      <dsp:txXfrm>
        <a:off x="30271" y="3192026"/>
        <a:ext cx="8508410" cy="559557"/>
      </dsp:txXfrm>
    </dsp:sp>
    <dsp:sp modelId="{0E87F02A-647D-4663-BF7C-A82416B7B405}">
      <dsp:nvSpPr>
        <dsp:cNvPr id="0" name=""/>
        <dsp:cNvSpPr/>
      </dsp:nvSpPr>
      <dsp:spPr>
        <a:xfrm>
          <a:off x="0" y="3793780"/>
          <a:ext cx="8568952" cy="620099"/>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Q7:</a:t>
          </a:r>
          <a:r>
            <a:rPr kumimoji="1" lang="zh-TW"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建物所有權狀可以用土地所有權狀或購屋證明替代嗎</a:t>
          </a:r>
          <a:r>
            <a:rPr kumimoji="1" 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endParaRPr lang="zh-TW" sz="2400" b="1" kern="1200" dirty="0">
            <a:solidFill>
              <a:schemeClr val="bg1"/>
            </a:solidFill>
            <a:latin typeface="微軟正黑體" panose="020B0604030504040204" pitchFamily="34" charset="-120"/>
            <a:ea typeface="微軟正黑體" panose="020B0604030504040204" pitchFamily="34" charset="-120"/>
          </a:endParaRPr>
        </a:p>
      </dsp:txBody>
      <dsp:txXfrm>
        <a:off x="30271" y="3824051"/>
        <a:ext cx="8508410" cy="559557"/>
      </dsp:txXfrm>
    </dsp:sp>
    <dsp:sp modelId="{5251A563-E18F-4575-89E1-23739D7A30BE}">
      <dsp:nvSpPr>
        <dsp:cNvPr id="0" name=""/>
        <dsp:cNvSpPr/>
      </dsp:nvSpPr>
      <dsp:spPr>
        <a:xfrm>
          <a:off x="0" y="4425805"/>
          <a:ext cx="8568952" cy="620099"/>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zh-TW" altLang="en-US" sz="2400" b="1" kern="1200" dirty="0">
              <a:solidFill>
                <a:schemeClr val="bg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新生登記日繳交文件注意事項</a:t>
          </a:r>
          <a:endParaRPr lang="zh-TW" altLang="en-US" sz="2400" b="1" kern="1200" dirty="0">
            <a:solidFill>
              <a:schemeClr val="bg1"/>
            </a:solidFill>
            <a:latin typeface="微軟正黑體" panose="020B0604030504040204" pitchFamily="34" charset="-120"/>
            <a:ea typeface="微軟正黑體" panose="020B0604030504040204" pitchFamily="34" charset="-120"/>
          </a:endParaRPr>
        </a:p>
      </dsp:txBody>
      <dsp:txXfrm>
        <a:off x="30271" y="4456076"/>
        <a:ext cx="8508410" cy="5595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4A9F71-EB5A-472A-AD1C-9DA1BA83FCA7}">
      <dsp:nvSpPr>
        <dsp:cNvPr id="0" name=""/>
        <dsp:cNvSpPr/>
      </dsp:nvSpPr>
      <dsp:spPr>
        <a:xfrm>
          <a:off x="0" y="57"/>
          <a:ext cx="8208912" cy="936410"/>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Q8:</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在同一學區內遷移戶籍者，設籍日應如何計算？</a:t>
          </a:r>
          <a:endParaRPr lang="zh-TW" sz="2400" b="1" kern="1200" dirty="0">
            <a:solidFill>
              <a:schemeClr val="tx1"/>
            </a:solidFill>
            <a:latin typeface="微軟正黑體" panose="020B0604030504040204" pitchFamily="34" charset="-120"/>
            <a:ea typeface="微軟正黑體" panose="020B0604030504040204" pitchFamily="34" charset="-120"/>
          </a:endParaRPr>
        </a:p>
      </dsp:txBody>
      <dsp:txXfrm>
        <a:off x="45712" y="45769"/>
        <a:ext cx="8117488" cy="844986"/>
      </dsp:txXfrm>
    </dsp:sp>
    <dsp:sp modelId="{0B98FE50-A678-4499-98E1-781AFB2B9DA5}">
      <dsp:nvSpPr>
        <dsp:cNvPr id="0" name=""/>
        <dsp:cNvSpPr/>
      </dsp:nvSpPr>
      <dsp:spPr>
        <a:xfrm>
          <a:off x="0" y="973907"/>
          <a:ext cx="8208912" cy="2329031"/>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Q9:</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若新生因學區調整／新生之手足</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親兄姐</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曾於以前年度經原學區學校額滿轉介至其他學校，造成新生與已入學國小之手足 </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親兄姐</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不同校時，新生得否至手足就讀之學校辦理入學資格審查呢？入學資格如何認定？</a:t>
          </a:r>
          <a:endParaRPr lang="zh-TW" sz="2400" b="1" kern="1200" dirty="0">
            <a:solidFill>
              <a:schemeClr val="tx1"/>
            </a:solidFill>
            <a:latin typeface="微軟正黑體" panose="020B0604030504040204" pitchFamily="34" charset="-120"/>
            <a:ea typeface="微軟正黑體" panose="020B0604030504040204" pitchFamily="34" charset="-120"/>
          </a:endParaRPr>
        </a:p>
      </dsp:txBody>
      <dsp:txXfrm>
        <a:off x="113694" y="1087601"/>
        <a:ext cx="7981524" cy="2101643"/>
      </dsp:txXfrm>
    </dsp:sp>
    <dsp:sp modelId="{D24CB15F-2FFF-4592-90AA-CF45E5E400E5}">
      <dsp:nvSpPr>
        <dsp:cNvPr id="0" name=""/>
        <dsp:cNvSpPr/>
      </dsp:nvSpPr>
      <dsp:spPr>
        <a:xfrm>
          <a:off x="0" y="3340436"/>
          <a:ext cx="8208912" cy="2329031"/>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Q10:</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若新生因學區調整／新生之手足</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親兄姐</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曾於以前年度經原學區學校額滿轉介至其他學校，造成新生與已入學國中之手足 </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親兄姐</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不同校時，新生之入學資格能否等同原學區？</a:t>
          </a:r>
          <a:endParaRPr lang="zh-TW" sz="2400" b="1" kern="1200" dirty="0">
            <a:solidFill>
              <a:schemeClr val="tx1"/>
            </a:solidFill>
            <a:latin typeface="微軟正黑體" panose="020B0604030504040204" pitchFamily="34" charset="-120"/>
            <a:ea typeface="微軟正黑體" panose="020B0604030504040204" pitchFamily="34" charset="-120"/>
          </a:endParaRPr>
        </a:p>
      </dsp:txBody>
      <dsp:txXfrm>
        <a:off x="113694" y="3454130"/>
        <a:ext cx="7981524" cy="21016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1B8DC4-98BD-496D-A0AA-6D82D8898536}">
      <dsp:nvSpPr>
        <dsp:cNvPr id="0" name=""/>
        <dsp:cNvSpPr/>
      </dsp:nvSpPr>
      <dsp:spPr>
        <a:xfrm>
          <a:off x="0" y="139332"/>
          <a:ext cx="8715499" cy="1321594"/>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Q11:</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我</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100</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年</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月即在○○學校學區內設籍及租房子，但我</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106</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年</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月才去法院進行</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106</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年</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月至</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114</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年</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9</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月租賃契約的公證，這樣我的設籍時間是從哪一年開始算</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endParaRPr lang="zh-TW" sz="2000" b="1" kern="1200" dirty="0">
            <a:solidFill>
              <a:schemeClr val="tx1"/>
            </a:solidFill>
            <a:latin typeface="微軟正黑體" panose="020B0604030504040204" pitchFamily="34" charset="-120"/>
            <a:ea typeface="微軟正黑體" panose="020B0604030504040204" pitchFamily="34" charset="-120"/>
          </a:endParaRPr>
        </a:p>
      </dsp:txBody>
      <dsp:txXfrm>
        <a:off x="64515" y="203847"/>
        <a:ext cx="8586469" cy="1192564"/>
      </dsp:txXfrm>
    </dsp:sp>
    <dsp:sp modelId="{8AE14149-5A35-451F-A4BD-7A6F56370D5A}">
      <dsp:nvSpPr>
        <dsp:cNvPr id="0" name=""/>
        <dsp:cNvSpPr/>
      </dsp:nvSpPr>
      <dsp:spPr>
        <a:xfrm>
          <a:off x="0" y="1729723"/>
          <a:ext cx="8715499" cy="763898"/>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Q12:</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我生了一對雙胞胎</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多胞胎</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，我的小孩可以同時申請登記入學管制學校嗎</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endParaRPr lang="zh-TW" sz="2000" b="1" kern="1200" dirty="0">
            <a:solidFill>
              <a:schemeClr val="tx1"/>
            </a:solidFill>
            <a:latin typeface="微軟正黑體" panose="020B0604030504040204" pitchFamily="34" charset="-120"/>
            <a:ea typeface="微軟正黑體" panose="020B0604030504040204" pitchFamily="34" charset="-120"/>
          </a:endParaRPr>
        </a:p>
      </dsp:txBody>
      <dsp:txXfrm>
        <a:off x="37290" y="1767013"/>
        <a:ext cx="8640919" cy="689318"/>
      </dsp:txXfrm>
    </dsp:sp>
    <dsp:sp modelId="{8525C36D-9C0F-4D3E-80B0-3FF6CEB369B0}">
      <dsp:nvSpPr>
        <dsp:cNvPr id="0" name=""/>
        <dsp:cNvSpPr/>
      </dsp:nvSpPr>
      <dsp:spPr>
        <a:xfrm>
          <a:off x="0" y="2808324"/>
          <a:ext cx="8715499" cy="1524563"/>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90000"/>
            </a:lnSpc>
            <a:spcBef>
              <a:spcPct val="0"/>
            </a:spcBef>
            <a:spcAft>
              <a:spcPct val="35000"/>
            </a:spcAft>
            <a:buNone/>
          </a:pP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Q13:</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新竹縣國中小學班級數總量管制暨學生入學實施要點第</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4</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點第</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2</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項第</a:t>
          </a:r>
          <a:r>
            <a:rPr kumimoji="1" lang="en-US"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2</a:t>
          </a:r>
          <a:r>
            <a:rPr kumimoji="1" lang="zh-TW" sz="20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款規定：租賃房屋者新生非與雙親二人同一戶籍，需繳交相關證明文件，若 未於期限內繳交證明文件，入學排序為符合資格 新生之後。相關證明文件為何？</a:t>
          </a:r>
          <a:endParaRPr lang="zh-TW" sz="2000" b="1" kern="1200" dirty="0">
            <a:solidFill>
              <a:schemeClr val="tx1"/>
            </a:solidFill>
            <a:latin typeface="微軟正黑體" panose="020B0604030504040204" pitchFamily="34" charset="-120"/>
            <a:ea typeface="微軟正黑體" panose="020B0604030504040204" pitchFamily="34" charset="-120"/>
          </a:endParaRPr>
        </a:p>
      </dsp:txBody>
      <dsp:txXfrm>
        <a:off x="74423" y="2882747"/>
        <a:ext cx="8566653" cy="13757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D68374-DF17-4D6E-8D4E-4E34E46C6549}">
      <dsp:nvSpPr>
        <dsp:cNvPr id="0" name=""/>
        <dsp:cNvSpPr/>
      </dsp:nvSpPr>
      <dsp:spPr>
        <a:xfrm>
          <a:off x="0" y="0"/>
          <a:ext cx="8424936" cy="1825200"/>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Q14:</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我的小孩</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114</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學年度是仁愛國中學區內學生，但我的小孩國小並非就讀於竹北市的國小，請問是否會影響我的小孩入學順序</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endParaRPr lang="zh-TW" sz="2400" b="1" kern="1200" dirty="0">
            <a:solidFill>
              <a:schemeClr val="tx1"/>
            </a:solidFill>
            <a:latin typeface="微軟正黑體" panose="020B0604030504040204" pitchFamily="34" charset="-120"/>
            <a:ea typeface="微軟正黑體" panose="020B0604030504040204" pitchFamily="34" charset="-120"/>
          </a:endParaRPr>
        </a:p>
      </dsp:txBody>
      <dsp:txXfrm>
        <a:off x="89099" y="89099"/>
        <a:ext cx="8246738" cy="1647002"/>
      </dsp:txXfrm>
    </dsp:sp>
    <dsp:sp modelId="{9315BBC2-FE14-4500-981C-899681BCFF44}">
      <dsp:nvSpPr>
        <dsp:cNvPr id="0" name=""/>
        <dsp:cNvSpPr/>
      </dsp:nvSpPr>
      <dsp:spPr>
        <a:xfrm>
          <a:off x="0" y="1799294"/>
          <a:ext cx="8424936" cy="1825200"/>
        </a:xfrm>
        <a:prstGeom prst="roundRect">
          <a:avLst/>
        </a:prstGeom>
        <a:solidFill>
          <a:srgbClr val="0033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rtl="0">
            <a:lnSpc>
              <a:spcPct val="90000"/>
            </a:lnSpc>
            <a:spcBef>
              <a:spcPct val="0"/>
            </a:spcBef>
            <a:spcAft>
              <a:spcPct val="35000"/>
            </a:spcAft>
            <a:buNone/>
          </a:pP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Q15:</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新竹縣國中小學班級數總量管制暨學生入學實施要點第</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4</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點第</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2</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項第</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4</a:t>
          </a:r>
          <a:r>
            <a:rPr kumimoji="1" lang="zh-TW"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款規定，其他提供證明文件且經學校家訪新生確有居住事實者。其他提供證明文件為何</a:t>
          </a:r>
          <a:r>
            <a:rPr kumimoji="1" lang="en-US" sz="2400" b="1" kern="1200" dirty="0">
              <a:solidFill>
                <a:schemeClr val="tx1"/>
              </a:solidFill>
              <a:latin typeface="微軟正黑體" panose="020B0604030504040204" pitchFamily="34" charset="-120"/>
              <a:ea typeface="微軟正黑體" panose="020B0604030504040204" pitchFamily="34" charset="-120"/>
              <a:hlinkClick xmlns:r="http://schemas.openxmlformats.org/officeDocument/2006/relationships" r:id="" action="ppaction://hlinksldjump"/>
            </a:rPr>
            <a:t>?</a:t>
          </a:r>
          <a:endParaRPr lang="zh-TW" sz="2400" b="1" kern="1200" dirty="0">
            <a:solidFill>
              <a:schemeClr val="tx1"/>
            </a:solidFill>
            <a:latin typeface="微軟正黑體" panose="020B0604030504040204" pitchFamily="34" charset="-120"/>
            <a:ea typeface="微軟正黑體" panose="020B0604030504040204" pitchFamily="34" charset="-120"/>
          </a:endParaRPr>
        </a:p>
      </dsp:txBody>
      <dsp:txXfrm>
        <a:off x="89099" y="1888393"/>
        <a:ext cx="8246738" cy="16470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1BBA6B13-5316-4EBB-BF71-7CA682873E36}" type="datetimeFigureOut">
              <a:rPr lang="zh-TW" altLang="en-US" smtClean="0"/>
              <a:t>2024/12/29</a:t>
            </a:fld>
            <a:endParaRPr lang="zh-TW" altLang="en-US"/>
          </a:p>
        </p:txBody>
      </p:sp>
      <p:sp>
        <p:nvSpPr>
          <p:cNvPr id="4" name="頁尾版面配置區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DA4AF2D-89DC-4163-A995-764BCDC4DD19}" type="slidenum">
              <a:rPr lang="zh-TW" altLang="en-US" smtClean="0"/>
              <a:t>‹#›</a:t>
            </a:fld>
            <a:endParaRPr lang="zh-TW" altLang="en-US"/>
          </a:p>
        </p:txBody>
      </p:sp>
    </p:spTree>
    <p:extLst>
      <p:ext uri="{BB962C8B-B14F-4D97-AF65-F5344CB8AC3E}">
        <p14:creationId xmlns:p14="http://schemas.microsoft.com/office/powerpoint/2010/main" val="39608881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ea typeface="新細明體" pitchFamily="18" charset="-120"/>
              </a:defRPr>
            </a:lvl1pPr>
          </a:lstStyle>
          <a:p>
            <a:pPr>
              <a:defRPr/>
            </a:pPr>
            <a:endParaRPr lang="en-US" altLang="zh-TW"/>
          </a:p>
        </p:txBody>
      </p:sp>
      <p:sp>
        <p:nvSpPr>
          <p:cNvPr id="5123" name="Rectangle 3"/>
          <p:cNvSpPr>
            <a:spLocks noGrp="1" noChangeArrowheads="1"/>
          </p:cNvSpPr>
          <p:nvPr>
            <p:ph type="dt" idx="1"/>
          </p:nvPr>
        </p:nvSpPr>
        <p:spPr bwMode="auto">
          <a:xfrm>
            <a:off x="3852016"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ea typeface="新細明體" pitchFamily="18" charset="-120"/>
              </a:defRPr>
            </a:lvl1pPr>
          </a:lstStyle>
          <a:p>
            <a:pPr>
              <a:defRPr/>
            </a:pPr>
            <a:endParaRPr lang="en-US" altLang="zh-TW"/>
          </a:p>
        </p:txBody>
      </p:sp>
      <p:sp>
        <p:nvSpPr>
          <p:cNvPr id="922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906357" y="4715153"/>
            <a:ext cx="4984962"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TW" altLang="en-US" noProof="0"/>
              <a:t>按一下以編輯母片</a:t>
            </a:r>
          </a:p>
          <a:p>
            <a:pPr lvl="1"/>
            <a:r>
              <a:rPr lang="zh-TW" altLang="en-US" noProof="0"/>
              <a:t>第二層</a:t>
            </a:r>
          </a:p>
          <a:p>
            <a:pPr lvl="2"/>
            <a:r>
              <a:rPr lang="zh-TW" altLang="en-US" noProof="0"/>
              <a:t>第三層</a:t>
            </a:r>
          </a:p>
          <a:p>
            <a:pPr lvl="3"/>
            <a:r>
              <a:rPr lang="zh-TW" altLang="en-US" noProof="0"/>
              <a:t>第四層</a:t>
            </a:r>
          </a:p>
          <a:p>
            <a:pPr lvl="4"/>
            <a:r>
              <a:rPr lang="zh-TW" altLang="en-US" noProof="0"/>
              <a:t>第五層</a:t>
            </a:r>
          </a:p>
        </p:txBody>
      </p:sp>
      <p:sp>
        <p:nvSpPr>
          <p:cNvPr id="5126" name="Rectangle 6"/>
          <p:cNvSpPr>
            <a:spLocks noGrp="1" noChangeArrowheads="1"/>
          </p:cNvSpPr>
          <p:nvPr>
            <p:ph type="ftr" sz="quarter" idx="4"/>
          </p:nvPr>
        </p:nvSpPr>
        <p:spPr bwMode="auto">
          <a:xfrm>
            <a:off x="0" y="9430306"/>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a typeface="新細明體" pitchFamily="18" charset="-120"/>
              </a:defRPr>
            </a:lvl1pPr>
          </a:lstStyle>
          <a:p>
            <a:pPr>
              <a:defRPr/>
            </a:pPr>
            <a:endParaRPr lang="en-US" altLang="zh-TW"/>
          </a:p>
        </p:txBody>
      </p:sp>
      <p:sp>
        <p:nvSpPr>
          <p:cNvPr id="5127" name="Rectangle 7"/>
          <p:cNvSpPr>
            <a:spLocks noGrp="1" noChangeArrowheads="1"/>
          </p:cNvSpPr>
          <p:nvPr>
            <p:ph type="sldNum" sz="quarter" idx="5"/>
          </p:nvPr>
        </p:nvSpPr>
        <p:spPr bwMode="auto">
          <a:xfrm>
            <a:off x="3852016" y="9430306"/>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新細明體" pitchFamily="18" charset="-120"/>
              </a:defRPr>
            </a:lvl1pPr>
          </a:lstStyle>
          <a:p>
            <a:pPr>
              <a:defRPr/>
            </a:pPr>
            <a:fld id="{7FFE05D9-103A-449B-A157-6E1CFA0FDE17}" type="slidenum">
              <a:rPr lang="en-US" altLang="zh-TW"/>
              <a:pPr>
                <a:defRPr/>
              </a:pPr>
              <a:t>‹#›</a:t>
            </a:fld>
            <a:endParaRPr lang="en-US" altLang="zh-TW"/>
          </a:p>
        </p:txBody>
      </p:sp>
    </p:spTree>
    <p:extLst>
      <p:ext uri="{BB962C8B-B14F-4D97-AF65-F5344CB8AC3E}">
        <p14:creationId xmlns:p14="http://schemas.microsoft.com/office/powerpoint/2010/main" val="17587589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TW"/>
          </a:p>
        </p:txBody>
      </p:sp>
      <p:sp>
        <p:nvSpPr>
          <p:cNvPr id="3" name="Rectangle 5"/>
          <p:cNvSpPr>
            <a:spLocks noGrp="1" noChangeArrowheads="1"/>
          </p:cNvSpPr>
          <p:nvPr>
            <p:ph type="ftr" sz="quarter" idx="11"/>
          </p:nvPr>
        </p:nvSpPr>
        <p:spPr/>
        <p:txBody>
          <a:bodyPr/>
          <a:lstStyle>
            <a:lvl1pPr>
              <a:defRPr/>
            </a:lvl1pPr>
          </a:lstStyle>
          <a:p>
            <a:pPr>
              <a:defRPr/>
            </a:pPr>
            <a:endParaRPr lang="en-US" altLang="zh-TW"/>
          </a:p>
        </p:txBody>
      </p:sp>
      <p:sp>
        <p:nvSpPr>
          <p:cNvPr id="4" name="Rectangle 6"/>
          <p:cNvSpPr>
            <a:spLocks noGrp="1" noChangeArrowheads="1"/>
          </p:cNvSpPr>
          <p:nvPr>
            <p:ph type="sldNum" sz="quarter" idx="12"/>
          </p:nvPr>
        </p:nvSpPr>
        <p:spPr/>
        <p:txBody>
          <a:bodyPr/>
          <a:lstStyle>
            <a:lvl1pPr>
              <a:defRPr/>
            </a:lvl1pPr>
          </a:lstStyle>
          <a:p>
            <a:pPr>
              <a:defRPr/>
            </a:pPr>
            <a:fld id="{D26593AF-4228-48D9-8575-46B429CF166C}" type="slidenum">
              <a:rPr lang="en-US" altLang="zh-TW"/>
              <a:pPr>
                <a:defRPr/>
              </a:pPr>
              <a:t>‹#›</a:t>
            </a:fld>
            <a:endParaRPr lang="en-US" altLang="zh-TW"/>
          </a:p>
        </p:txBody>
      </p:sp>
    </p:spTree>
    <p:extLst>
      <p:ext uri="{BB962C8B-B14F-4D97-AF65-F5344CB8AC3E}">
        <p14:creationId xmlns:p14="http://schemas.microsoft.com/office/powerpoint/2010/main" val="3061228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ltLang="zh-TW"/>
          </a:p>
        </p:txBody>
      </p:sp>
      <p:sp>
        <p:nvSpPr>
          <p:cNvPr id="3" name="Rectangle 5"/>
          <p:cNvSpPr>
            <a:spLocks noGrp="1" noChangeArrowheads="1"/>
          </p:cNvSpPr>
          <p:nvPr>
            <p:ph type="ftr" sz="quarter" idx="11"/>
          </p:nvPr>
        </p:nvSpPr>
        <p:spPr/>
        <p:txBody>
          <a:bodyPr/>
          <a:lstStyle>
            <a:lvl1pPr>
              <a:defRPr/>
            </a:lvl1pPr>
          </a:lstStyle>
          <a:p>
            <a:pPr>
              <a:defRPr/>
            </a:pPr>
            <a:endParaRPr lang="en-US" altLang="zh-TW"/>
          </a:p>
        </p:txBody>
      </p:sp>
      <p:sp>
        <p:nvSpPr>
          <p:cNvPr id="4" name="Rectangle 6"/>
          <p:cNvSpPr>
            <a:spLocks noGrp="1" noChangeArrowheads="1"/>
          </p:cNvSpPr>
          <p:nvPr>
            <p:ph type="sldNum" sz="quarter" idx="12"/>
          </p:nvPr>
        </p:nvSpPr>
        <p:spPr>
          <a:xfrm>
            <a:off x="2987824" y="5661248"/>
            <a:ext cx="1905000" cy="457200"/>
          </a:xfrm>
        </p:spPr>
        <p:txBody>
          <a:bodyPr/>
          <a:lstStyle>
            <a:lvl1pPr>
              <a:defRPr>
                <a:latin typeface="標楷體" panose="03000509000000000000" pitchFamily="65" charset="-120"/>
                <a:ea typeface="標楷體" panose="03000509000000000000" pitchFamily="65" charset="-120"/>
              </a:defRPr>
            </a:lvl1pPr>
          </a:lstStyle>
          <a:p>
            <a:pPr>
              <a:defRPr/>
            </a:pPr>
            <a:fld id="{921803BC-94F3-4A81-92B3-54B09B519915}" type="slidenum">
              <a:rPr lang="en-US" altLang="zh-TW" smtClean="0"/>
              <a:pPr>
                <a:defRPr/>
              </a:pPr>
              <a:t>‹#›</a:t>
            </a:fld>
            <a:endParaRPr lang="en-US" altLang="zh-TW" dirty="0"/>
          </a:p>
        </p:txBody>
      </p:sp>
    </p:spTree>
    <p:extLst>
      <p:ext uri="{BB962C8B-B14F-4D97-AF65-F5344CB8AC3E}">
        <p14:creationId xmlns:p14="http://schemas.microsoft.com/office/powerpoint/2010/main" val="4109927054"/>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TW" altLang="en-US"/>
              <a:t>按一下以編輯母片標題樣式</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TW" altLang="en-US"/>
              <a:t>按一下以編輯母片</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新細明體" pitchFamily="18" charset="-120"/>
              </a:defRPr>
            </a:lvl1pPr>
          </a:lstStyle>
          <a:p>
            <a:pPr>
              <a:defRPr/>
            </a:pPr>
            <a:endParaRPr lang="en-US" altLang="zh-TW"/>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新細明體" pitchFamily="18" charset="-120"/>
              </a:defRPr>
            </a:lvl1pPr>
          </a:lstStyle>
          <a:p>
            <a:pPr>
              <a:defRPr/>
            </a:pPr>
            <a:endParaRPr lang="en-US" altLang="zh-TW"/>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ea typeface="新細明體" pitchFamily="18" charset="-120"/>
              </a:defRPr>
            </a:lvl1pPr>
          </a:lstStyle>
          <a:p>
            <a:pPr>
              <a:defRPr/>
            </a:pPr>
            <a:fld id="{89EC21FA-664E-4580-A525-3D78EC4D0178}" type="slidenum">
              <a:rPr lang="en-US" altLang="zh-TW"/>
              <a:pPr>
                <a:defRPr/>
              </a:pPr>
              <a:t>‹#›</a:t>
            </a:fld>
            <a:endParaRPr lang="en-US" altLang="zh-TW"/>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新細明體" pitchFamily="18" charset="-120"/>
        </a:defRPr>
      </a:lvl2pPr>
      <a:lvl3pPr algn="ctr" rtl="0" eaLnBrk="0" fontAlgn="base" hangingPunct="0">
        <a:spcBef>
          <a:spcPct val="0"/>
        </a:spcBef>
        <a:spcAft>
          <a:spcPct val="0"/>
        </a:spcAft>
        <a:defRPr kumimoji="1" sz="4400">
          <a:solidFill>
            <a:schemeClr val="tx2"/>
          </a:solidFill>
          <a:latin typeface="Times New Roman" pitchFamily="18" charset="0"/>
          <a:ea typeface="新細明體" pitchFamily="18" charset="-120"/>
        </a:defRPr>
      </a:lvl3pPr>
      <a:lvl4pPr algn="ctr" rtl="0" eaLnBrk="0" fontAlgn="base" hangingPunct="0">
        <a:spcBef>
          <a:spcPct val="0"/>
        </a:spcBef>
        <a:spcAft>
          <a:spcPct val="0"/>
        </a:spcAft>
        <a:defRPr kumimoji="1" sz="4400">
          <a:solidFill>
            <a:schemeClr val="tx2"/>
          </a:solidFill>
          <a:latin typeface="Times New Roman" pitchFamily="18" charset="0"/>
          <a:ea typeface="新細明體" pitchFamily="18" charset="-120"/>
        </a:defRPr>
      </a:lvl4pPr>
      <a:lvl5pPr algn="ctr" rtl="0" eaLnBrk="0" fontAlgn="base" hangingPunct="0">
        <a:spcBef>
          <a:spcPct val="0"/>
        </a:spcBef>
        <a:spcAft>
          <a:spcPct val="0"/>
        </a:spcAft>
        <a:defRPr kumimoji="1" sz="4400">
          <a:solidFill>
            <a:schemeClr val="tx2"/>
          </a:solidFill>
          <a:latin typeface="Times New Roman" pitchFamily="18" charset="0"/>
          <a:ea typeface="新細明體" pitchFamily="18" charset="-120"/>
        </a:defRPr>
      </a:lvl5pPr>
      <a:lvl6pPr marL="457200" algn="ctr" rtl="0" fontAlgn="base">
        <a:spcBef>
          <a:spcPct val="0"/>
        </a:spcBef>
        <a:spcAft>
          <a:spcPct val="0"/>
        </a:spcAft>
        <a:defRPr kumimoji="1" sz="4400">
          <a:solidFill>
            <a:schemeClr val="tx2"/>
          </a:solidFill>
          <a:latin typeface="Times New Roman" pitchFamily="18" charset="0"/>
          <a:ea typeface="新細明體" pitchFamily="18" charset="-120"/>
        </a:defRPr>
      </a:lvl6pPr>
      <a:lvl7pPr marL="914400" algn="ctr" rtl="0" fontAlgn="base">
        <a:spcBef>
          <a:spcPct val="0"/>
        </a:spcBef>
        <a:spcAft>
          <a:spcPct val="0"/>
        </a:spcAft>
        <a:defRPr kumimoji="1" sz="4400">
          <a:solidFill>
            <a:schemeClr val="tx2"/>
          </a:solidFill>
          <a:latin typeface="Times New Roman" pitchFamily="18" charset="0"/>
          <a:ea typeface="新細明體" pitchFamily="18" charset="-120"/>
        </a:defRPr>
      </a:lvl7pPr>
      <a:lvl8pPr marL="1371600" algn="ctr" rtl="0" fontAlgn="base">
        <a:spcBef>
          <a:spcPct val="0"/>
        </a:spcBef>
        <a:spcAft>
          <a:spcPct val="0"/>
        </a:spcAft>
        <a:defRPr kumimoji="1" sz="4400">
          <a:solidFill>
            <a:schemeClr val="tx2"/>
          </a:solidFill>
          <a:latin typeface="Times New Roman" pitchFamily="18" charset="0"/>
          <a:ea typeface="新細明體" pitchFamily="18" charset="-120"/>
        </a:defRPr>
      </a:lvl8pPr>
      <a:lvl9pPr marL="1828800" algn="ctr" rtl="0" fontAlgn="base">
        <a:spcBef>
          <a:spcPct val="0"/>
        </a:spcBef>
        <a:spcAft>
          <a:spcPct val="0"/>
        </a:spcAft>
        <a:defRPr kumimoji="1" sz="4400">
          <a:solidFill>
            <a:schemeClr val="tx2"/>
          </a:solidFill>
          <a:latin typeface="Times New Roman" pitchFamily="18" charset="0"/>
          <a:ea typeface="新細明體" pitchFamily="18" charset="-12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diagramLayout" Target="../diagrams/layout4.xml"/><Relationship Id="rId7" Type="http://schemas.openxmlformats.org/officeDocument/2006/relationships/slide" Target="slide22.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250825" y="1676400"/>
            <a:ext cx="8424863"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33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ct val="20000"/>
              </a:spcBef>
              <a:buChar char="•"/>
              <a:defRPr kumimoji="1" sz="3200">
                <a:solidFill>
                  <a:schemeClr val="tx1"/>
                </a:solidFill>
                <a:latin typeface="Times New Roman" pitchFamily="18" charset="0"/>
                <a:ea typeface="新細明體" charset="-120"/>
              </a:defRPr>
            </a:lvl1pPr>
            <a:lvl2pPr marL="742950" indent="-285750" eaLnBrk="0" hangingPunct="0">
              <a:spcBef>
                <a:spcPct val="20000"/>
              </a:spcBef>
              <a:buChar char="–"/>
              <a:defRPr kumimoji="1" sz="2800">
                <a:solidFill>
                  <a:schemeClr val="tx1"/>
                </a:solidFill>
                <a:latin typeface="Times New Roman" pitchFamily="18" charset="0"/>
                <a:ea typeface="新細明體" charset="-120"/>
              </a:defRPr>
            </a:lvl2pPr>
            <a:lvl3pPr marL="1143000" indent="-228600" eaLnBrk="0" hangingPunct="0">
              <a:spcBef>
                <a:spcPct val="20000"/>
              </a:spcBef>
              <a:buChar char="•"/>
              <a:defRPr kumimoji="1" sz="2400">
                <a:solidFill>
                  <a:schemeClr val="tx1"/>
                </a:solidFill>
                <a:latin typeface="Times New Roman" pitchFamily="18" charset="0"/>
                <a:ea typeface="新細明體" charset="-120"/>
              </a:defRPr>
            </a:lvl3pPr>
            <a:lvl4pPr marL="1600200" indent="-228600" eaLnBrk="0" hangingPunct="0">
              <a:spcBef>
                <a:spcPct val="20000"/>
              </a:spcBef>
              <a:buChar char="–"/>
              <a:defRPr kumimoji="1" sz="2000">
                <a:solidFill>
                  <a:schemeClr val="tx1"/>
                </a:solidFill>
                <a:latin typeface="Times New Roman" pitchFamily="18" charset="0"/>
                <a:ea typeface="新細明體" charset="-120"/>
              </a:defRPr>
            </a:lvl4pPr>
            <a:lvl5pPr marL="2057400" indent="-228600" eaLnBrk="0" hangingPunct="0">
              <a:spcBef>
                <a:spcPct val="20000"/>
              </a:spcBef>
              <a:buChar char="»"/>
              <a:defRPr kumimoji="1" sz="2000">
                <a:solidFill>
                  <a:schemeClr val="tx1"/>
                </a:solidFill>
                <a:latin typeface="Times New Roman" pitchFamily="18" charset="0"/>
                <a:ea typeface="新細明體" charset="-120"/>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新細明體" charset="-120"/>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新細明體" charset="-120"/>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新細明體" charset="-120"/>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新細明體" charset="-120"/>
              </a:defRPr>
            </a:lvl9pPr>
          </a:lstStyle>
          <a:p>
            <a:pPr lvl="1" eaLnBrk="1" hangingPunct="1">
              <a:lnSpc>
                <a:spcPct val="105000"/>
              </a:lnSpc>
              <a:spcBef>
                <a:spcPct val="0"/>
              </a:spcBef>
              <a:spcAft>
                <a:spcPct val="30000"/>
              </a:spcAft>
              <a:buFont typeface="Wingdings" pitchFamily="2" charset="2"/>
              <a:buChar char="v"/>
            </a:pPr>
            <a:endParaRPr lang="zh-TW" altLang="en-US">
              <a:solidFill>
                <a:srgbClr val="333333"/>
              </a:solidFill>
              <a:ea typeface="華康黑體 Std W5" pitchFamily="34" charset="-120"/>
            </a:endParaRPr>
          </a:p>
        </p:txBody>
      </p:sp>
      <p:grpSp>
        <p:nvGrpSpPr>
          <p:cNvPr id="5" name="群組 4"/>
          <p:cNvGrpSpPr/>
          <p:nvPr/>
        </p:nvGrpSpPr>
        <p:grpSpPr>
          <a:xfrm>
            <a:off x="467544" y="2060848"/>
            <a:ext cx="8352928" cy="2215991"/>
            <a:chOff x="467544" y="2465669"/>
            <a:chExt cx="8352928" cy="2215991"/>
          </a:xfrm>
        </p:grpSpPr>
        <p:sp>
          <p:nvSpPr>
            <p:cNvPr id="2" name="矩形 1"/>
            <p:cNvSpPr/>
            <p:nvPr/>
          </p:nvSpPr>
          <p:spPr>
            <a:xfrm>
              <a:off x="539552" y="2465669"/>
              <a:ext cx="8280920" cy="2215991"/>
            </a:xfrm>
            <a:prstGeom prst="rect">
              <a:avLst/>
            </a:prstGeom>
          </p:spPr>
          <p:txBody>
            <a:bodyPr wrap="square">
              <a:spAutoFit/>
            </a:bodyPr>
            <a:lstStyle/>
            <a:p>
              <a:pPr lvl="1">
                <a:lnSpc>
                  <a:spcPct val="105000"/>
                </a:lnSpc>
                <a:spcAft>
                  <a:spcPct val="30000"/>
                </a:spcAft>
              </a:pPr>
              <a:r>
                <a:rPr lang="zh-TW" altLang="en-US" sz="4000" b="1" dirty="0">
                  <a:solidFill>
                    <a:srgbClr val="333333"/>
                  </a:solidFill>
                  <a:latin typeface="微軟正黑體" panose="020B0604030504040204" pitchFamily="34" charset="-120"/>
                  <a:ea typeface="微軟正黑體" panose="020B0604030504040204" pitchFamily="34" charset="-120"/>
                </a:rPr>
                <a:t>新竹縣</a:t>
              </a:r>
              <a:r>
                <a:rPr lang="en-US" altLang="zh-TW" sz="4000" b="1" dirty="0">
                  <a:solidFill>
                    <a:srgbClr val="FF0000"/>
                  </a:solidFill>
                  <a:latin typeface="微軟正黑體" panose="020B0604030504040204" pitchFamily="34" charset="-120"/>
                  <a:ea typeface="微軟正黑體" panose="020B0604030504040204" pitchFamily="34" charset="-120"/>
                </a:rPr>
                <a:t>114</a:t>
              </a:r>
              <a:r>
                <a:rPr lang="zh-TW" altLang="en-US" sz="4000" b="1" dirty="0">
                  <a:solidFill>
                    <a:srgbClr val="FF0000"/>
                  </a:solidFill>
                  <a:latin typeface="微軟正黑體" panose="020B0604030504040204" pitchFamily="34" charset="-120"/>
                  <a:ea typeface="微軟正黑體" panose="020B0604030504040204" pitchFamily="34" charset="-120"/>
                </a:rPr>
                <a:t>學年度</a:t>
              </a:r>
              <a:r>
                <a:rPr lang="zh-TW" altLang="en-US" sz="4000" b="1" dirty="0">
                  <a:solidFill>
                    <a:srgbClr val="333333"/>
                  </a:solidFill>
                  <a:latin typeface="微軟正黑體" panose="020B0604030504040204" pitchFamily="34" charset="-120"/>
                  <a:ea typeface="微軟正黑體" panose="020B0604030504040204" pitchFamily="34" charset="-120"/>
                </a:rPr>
                <a:t>總量管制學校新生分發入學問題與解答（</a:t>
              </a:r>
              <a:r>
                <a:rPr lang="en-US" altLang="zh-TW" sz="4000" b="1" dirty="0">
                  <a:solidFill>
                    <a:srgbClr val="333333"/>
                  </a:solidFill>
                  <a:latin typeface="微軟正黑體" panose="020B0604030504040204" pitchFamily="34" charset="-120"/>
                  <a:ea typeface="微軟正黑體" panose="020B0604030504040204" pitchFamily="34" charset="-120"/>
                </a:rPr>
                <a:t>Q</a:t>
              </a:r>
              <a:r>
                <a:rPr lang="zh-TW" altLang="en-US" sz="4000" b="1" dirty="0">
                  <a:solidFill>
                    <a:srgbClr val="333333"/>
                  </a:solidFill>
                  <a:latin typeface="微軟正黑體" panose="020B0604030504040204" pitchFamily="34" charset="-120"/>
                  <a:ea typeface="微軟正黑體" panose="020B0604030504040204" pitchFamily="34" charset="-120"/>
                </a:rPr>
                <a:t>＆</a:t>
              </a:r>
              <a:r>
                <a:rPr lang="en-US" altLang="zh-TW" sz="4000" b="1" dirty="0">
                  <a:solidFill>
                    <a:srgbClr val="333333"/>
                  </a:solidFill>
                  <a:latin typeface="微軟正黑體" panose="020B0604030504040204" pitchFamily="34" charset="-120"/>
                  <a:ea typeface="微軟正黑體" panose="020B0604030504040204" pitchFamily="34" charset="-120"/>
                </a:rPr>
                <a:t>A</a:t>
              </a:r>
              <a:r>
                <a:rPr lang="zh-TW" altLang="en-US" sz="4000" b="1" dirty="0">
                  <a:solidFill>
                    <a:srgbClr val="333333"/>
                  </a:solidFill>
                  <a:latin typeface="微軟正黑體" panose="020B0604030504040204" pitchFamily="34" charset="-120"/>
                  <a:ea typeface="微軟正黑體" panose="020B0604030504040204" pitchFamily="34" charset="-120"/>
                </a:rPr>
                <a:t>）</a:t>
              </a:r>
              <a:endParaRPr lang="en-US" altLang="zh-TW" sz="4000" b="1" dirty="0">
                <a:solidFill>
                  <a:srgbClr val="333333"/>
                </a:solidFill>
                <a:latin typeface="微軟正黑體" panose="020B0604030504040204" pitchFamily="34" charset="-120"/>
                <a:ea typeface="微軟正黑體" panose="020B0604030504040204" pitchFamily="34" charset="-120"/>
              </a:endParaRPr>
            </a:p>
            <a:p>
              <a:pPr lvl="1">
                <a:lnSpc>
                  <a:spcPct val="105000"/>
                </a:lnSpc>
                <a:spcAft>
                  <a:spcPct val="30000"/>
                </a:spcAft>
              </a:pPr>
              <a:endParaRPr lang="zh-TW" altLang="en-US" sz="4000" b="1" dirty="0">
                <a:solidFill>
                  <a:srgbClr val="333333"/>
                </a:solidFill>
                <a:latin typeface="微軟正黑體" panose="020B0604030504040204" pitchFamily="34" charset="-120"/>
                <a:ea typeface="微軟正黑體" panose="020B0604030504040204" pitchFamily="34" charset="-120"/>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2492896"/>
              <a:ext cx="576064" cy="576064"/>
            </a:xfrm>
            <a:prstGeom prst="rect">
              <a:avLst/>
            </a:prstGeom>
          </p:spPr>
        </p:pic>
      </p:grpSp>
      <p:sp>
        <p:nvSpPr>
          <p:cNvPr id="4" name="投影片編號版面配置區 3"/>
          <p:cNvSpPr>
            <a:spLocks noGrp="1"/>
          </p:cNvSpPr>
          <p:nvPr>
            <p:ph type="sldNum" sz="quarter" idx="12"/>
          </p:nvPr>
        </p:nvSpPr>
        <p:spPr/>
        <p:txBody>
          <a:bodyPr/>
          <a:lstStyle/>
          <a:p>
            <a:pPr>
              <a:defRPr/>
            </a:pPr>
            <a:fld id="{921803BC-94F3-4A81-92B3-54B09B519915}" type="slidenum">
              <a:rPr lang="en-US" altLang="zh-TW" smtClean="0"/>
              <a:pPr>
                <a:defRPr/>
              </a:pPr>
              <a:t>1</a:t>
            </a:fld>
            <a:endParaRPr lang="en-US" altLang="zh-TW"/>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198425"/>
            <a:ext cx="7776864" cy="523220"/>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Q5:</a:t>
            </a:r>
            <a:r>
              <a:rPr lang="zh-TW" altLang="en-US" sz="2800" b="1" dirty="0">
                <a:solidFill>
                  <a:srgbClr val="333333"/>
                </a:solidFill>
                <a:latin typeface="微軟正黑體" panose="020B0604030504040204" pitchFamily="34" charset="-120"/>
                <a:ea typeface="微軟正黑體" panose="020B0604030504040204" pitchFamily="34" charset="-120"/>
              </a:rPr>
              <a:t>新生登記</a:t>
            </a:r>
            <a:r>
              <a:rPr lang="zh-TW" altLang="en-US" sz="2800" b="1" dirty="0">
                <a:solidFill>
                  <a:srgbClr val="FF0000"/>
                </a:solidFill>
                <a:latin typeface="微軟正黑體" panose="020B0604030504040204" pitchFamily="34" charset="-120"/>
                <a:ea typeface="微軟正黑體" panose="020B0604030504040204" pitchFamily="34" charset="-120"/>
              </a:rPr>
              <a:t>自有房屋者</a:t>
            </a:r>
            <a:r>
              <a:rPr lang="zh-TW" altLang="en-US" sz="2800" b="1" dirty="0">
                <a:solidFill>
                  <a:srgbClr val="333333"/>
                </a:solidFill>
                <a:latin typeface="微軟正黑體" panose="020B0604030504040204" pitchFamily="34" charset="-120"/>
                <a:ea typeface="微軟正黑體" panose="020B0604030504040204" pitchFamily="34" charset="-120"/>
              </a:rPr>
              <a:t>要準備哪些文件呢？</a:t>
            </a: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13" name="矩形 12"/>
          <p:cNvSpPr/>
          <p:nvPr/>
        </p:nvSpPr>
        <p:spPr>
          <a:xfrm>
            <a:off x="334124" y="694033"/>
            <a:ext cx="8486815" cy="2000548"/>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A5:</a:t>
            </a:r>
            <a:r>
              <a:rPr lang="zh-TW" altLang="en-US" sz="2800" b="1" dirty="0">
                <a:solidFill>
                  <a:srgbClr val="FF0000"/>
                </a:solidFill>
                <a:latin typeface="微軟正黑體" panose="020B0604030504040204" pitchFamily="34" charset="-120"/>
                <a:ea typeface="微軟正黑體" panose="020B0604030504040204" pitchFamily="34" charset="-120"/>
              </a:rPr>
              <a:t>自有房屋者</a:t>
            </a:r>
            <a:r>
              <a:rPr lang="zh-TW" altLang="en-US" sz="2800" b="1" dirty="0">
                <a:solidFill>
                  <a:srgbClr val="333333"/>
                </a:solidFill>
                <a:latin typeface="微軟正黑體" panose="020B0604030504040204" pitchFamily="34" charset="-120"/>
                <a:ea typeface="微軟正黑體" panose="020B0604030504040204" pitchFamily="34" charset="-120"/>
              </a:rPr>
              <a:t>需準備以下文件：</a:t>
            </a:r>
            <a:endParaRPr lang="en-US" altLang="zh-TW" sz="2800" b="1" dirty="0">
              <a:solidFill>
                <a:srgbClr val="333333"/>
              </a:solidFill>
              <a:latin typeface="微軟正黑體" panose="020B0604030504040204" pitchFamily="34" charset="-120"/>
              <a:ea typeface="微軟正黑體" panose="020B0604030504040204" pitchFamily="34" charset="-120"/>
            </a:endParaRPr>
          </a:p>
          <a:p>
            <a:pPr marL="539750" indent="-539750" algn="just"/>
            <a:r>
              <a:rPr lang="en-US" altLang="zh-TW" b="1" dirty="0">
                <a:solidFill>
                  <a:srgbClr val="333333"/>
                </a:solidFill>
                <a:latin typeface="微軟正黑體" panose="020B0604030504040204" pitchFamily="34" charset="-120"/>
                <a:ea typeface="微軟正黑體" panose="020B0604030504040204" pitchFamily="34" charset="-120"/>
              </a:rPr>
              <a:t>1</a:t>
            </a:r>
            <a:r>
              <a:rPr lang="zh-TW" altLang="en-US" b="1" dirty="0">
                <a:solidFill>
                  <a:srgbClr val="333333"/>
                </a:solidFill>
                <a:latin typeface="微軟正黑體" panose="020B0604030504040204" pitchFamily="34" charset="-120"/>
                <a:ea typeface="微軟正黑體" panose="020B0604030504040204" pitchFamily="34" charset="-120"/>
              </a:rPr>
              <a:t>、新生與新生之二親等內直系血親尊親屬或法定監護人同一戶籍之戶口名簿或近一個月內申請之戶籍謄本。</a:t>
            </a:r>
          </a:p>
          <a:p>
            <a:pPr algn="just"/>
            <a:r>
              <a:rPr lang="en-US" altLang="zh-TW" b="1" dirty="0">
                <a:solidFill>
                  <a:srgbClr val="333333"/>
                </a:solidFill>
                <a:latin typeface="微軟正黑體" panose="020B0604030504040204" pitchFamily="34" charset="-120"/>
                <a:ea typeface="微軟正黑體" panose="020B0604030504040204" pitchFamily="34" charset="-120"/>
              </a:rPr>
              <a:t>2</a:t>
            </a:r>
            <a:r>
              <a:rPr lang="zh-TW" altLang="en-US" b="1" dirty="0">
                <a:solidFill>
                  <a:srgbClr val="333333"/>
                </a:solidFill>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設籍地址之建物所有權狀或當年度房屋稅籍證明。</a:t>
            </a:r>
          </a:p>
          <a:p>
            <a:pPr algn="just"/>
            <a:r>
              <a:rPr lang="en-US" altLang="zh-TW" b="1" dirty="0">
                <a:solidFill>
                  <a:srgbClr val="333333"/>
                </a:solidFill>
                <a:latin typeface="微軟正黑體" panose="020B0604030504040204" pitchFamily="34" charset="-120"/>
                <a:ea typeface="微軟正黑體" panose="020B0604030504040204" pitchFamily="34" charset="-120"/>
              </a:rPr>
              <a:t>3</a:t>
            </a:r>
            <a:r>
              <a:rPr lang="zh-TW" altLang="en-US" b="1" dirty="0">
                <a:solidFill>
                  <a:srgbClr val="333333"/>
                </a:solidFill>
                <a:latin typeface="微軟正黑體" panose="020B0604030504040204" pitchFamily="34" charset="-120"/>
                <a:ea typeface="微軟正黑體" panose="020B0604030504040204" pitchFamily="34" charset="-120"/>
              </a:rPr>
              <a:t>、登記分發入學新生家訪同意書正本。</a:t>
            </a:r>
            <a:endParaRPr lang="en-US" altLang="zh-TW" b="1" dirty="0">
              <a:solidFill>
                <a:srgbClr val="333333"/>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a:xfrm>
            <a:off x="3347864" y="5935367"/>
            <a:ext cx="1905000" cy="457200"/>
          </a:xfrm>
        </p:spPr>
        <p:txBody>
          <a:bodyPr/>
          <a:lstStyle/>
          <a:p>
            <a:pPr>
              <a:defRPr/>
            </a:pPr>
            <a:fld id="{921803BC-94F3-4A81-92B3-54B09B519915}" type="slidenum">
              <a:rPr lang="en-US" altLang="zh-TW" smtClean="0"/>
              <a:pPr>
                <a:defRPr/>
              </a:pPr>
              <a:t>10</a:t>
            </a:fld>
            <a:endParaRPr lang="en-US" altLang="zh-TW" dirty="0"/>
          </a:p>
        </p:txBody>
      </p:sp>
      <p:sp>
        <p:nvSpPr>
          <p:cNvPr id="9" name="文字方塊 8">
            <a:extLst>
              <a:ext uri="{FF2B5EF4-FFF2-40B4-BE49-F238E27FC236}">
                <a16:creationId xmlns:a16="http://schemas.microsoft.com/office/drawing/2014/main" id="{B38E62EB-71A0-4341-9DCC-1170AFC5EF64}"/>
              </a:ext>
            </a:extLst>
          </p:cNvPr>
          <p:cNvSpPr txBox="1"/>
          <p:nvPr/>
        </p:nvSpPr>
        <p:spPr>
          <a:xfrm>
            <a:off x="323528" y="2651965"/>
            <a:ext cx="8712968" cy="3200876"/>
          </a:xfrm>
          <a:prstGeom prst="rect">
            <a:avLst/>
          </a:prstGeom>
          <a:solidFill>
            <a:srgbClr val="FFE7E8"/>
          </a:solidFill>
          <a:ln w="57150">
            <a:solidFill>
              <a:srgbClr val="FF0000"/>
            </a:solidFill>
          </a:ln>
        </p:spPr>
        <p:txBody>
          <a:bodyPr wrap="square">
            <a:spAutoFit/>
          </a:bodyPr>
          <a:lstStyle/>
          <a:p>
            <a:r>
              <a:rPr lang="zh-TW" altLang="en-US" sz="2000" b="1" dirty="0">
                <a:latin typeface="微軟正黑體" panose="020B0604030504040204" pitchFamily="34" charset="-120"/>
                <a:ea typeface="微軟正黑體" panose="020B0604030504040204" pitchFamily="34" charset="-120"/>
              </a:rPr>
              <a:t>符合資格者申請就讀本縣「管制國中」 ，以就讀「管制國中」所在行政區之國小學生優先分發。</a:t>
            </a:r>
            <a:endParaRPr lang="en-US" altLang="zh-TW" sz="2000" b="1" dirty="0">
              <a:latin typeface="微軟正黑體" panose="020B0604030504040204" pitchFamily="34" charset="-120"/>
              <a:ea typeface="微軟正黑體" panose="020B0604030504040204" pitchFamily="34" charset="-120"/>
            </a:endParaRPr>
          </a:p>
          <a:p>
            <a:pPr marL="342900" indent="-342900">
              <a:buFont typeface="Wingdings" panose="05000000000000000000" pitchFamily="2" charset="2"/>
              <a:buChar char="l"/>
            </a:pPr>
            <a:r>
              <a:rPr lang="zh-TW" altLang="en-US" sz="1800" b="1" dirty="0">
                <a:latin typeface="微軟正黑體" panose="020B0604030504040204" pitchFamily="34" charset="-120"/>
                <a:ea typeface="微軟正黑體" panose="020B0604030504040204" pitchFamily="34" charset="-120"/>
              </a:rPr>
              <a:t>新生倘就讀</a:t>
            </a:r>
            <a:r>
              <a:rPr lang="en-US" altLang="zh-TW" sz="1800" b="1" dirty="0">
                <a:latin typeface="微軟正黑體" panose="020B0604030504040204" pitchFamily="34" charset="-120"/>
                <a:ea typeface="微軟正黑體" panose="020B0604030504040204" pitchFamily="34" charset="-120"/>
              </a:rPr>
              <a:t>(1)</a:t>
            </a:r>
            <a:r>
              <a:rPr lang="zh-TW" altLang="en-US" sz="1800" b="1" dirty="0">
                <a:latin typeface="微軟正黑體" panose="020B0604030504040204" pitchFamily="34" charset="-120"/>
                <a:ea typeface="微軟正黑體" panose="020B0604030504040204" pitchFamily="34" charset="-120"/>
              </a:rPr>
              <a:t>本縣大學區國小、</a:t>
            </a:r>
            <a:r>
              <a:rPr lang="en-US" altLang="zh-TW" sz="1800" b="1" dirty="0">
                <a:latin typeface="微軟正黑體" panose="020B0604030504040204" pitchFamily="34" charset="-120"/>
                <a:ea typeface="微軟正黑體" panose="020B0604030504040204" pitchFamily="34" charset="-120"/>
              </a:rPr>
              <a:t>(2)</a:t>
            </a:r>
            <a:r>
              <a:rPr lang="zh-TW" altLang="en-US" sz="1800" b="1" dirty="0">
                <a:latin typeface="微軟正黑體" panose="020B0604030504040204" pitchFamily="34" charset="-120"/>
                <a:ea typeface="微軟正黑體" panose="020B0604030504040204" pitchFamily="34" charset="-120"/>
              </a:rPr>
              <a:t>實驗教育學校、</a:t>
            </a:r>
            <a:r>
              <a:rPr lang="en-US" altLang="zh-TW" sz="1800" b="1" dirty="0">
                <a:latin typeface="微軟正黑體" panose="020B0604030504040204" pitchFamily="34" charset="-120"/>
                <a:ea typeface="微軟正黑體" panose="020B0604030504040204" pitchFamily="34" charset="-120"/>
              </a:rPr>
              <a:t>(3)</a:t>
            </a:r>
            <a:r>
              <a:rPr lang="zh-TW" altLang="zh-TW" sz="1800" b="1" dirty="0">
                <a:latin typeface="微軟正黑體" panose="020B0604030504040204" pitchFamily="34" charset="-120"/>
                <a:ea typeface="微軟正黑體" panose="020B0604030504040204" pitchFamily="34" charset="-120"/>
              </a:rPr>
              <a:t>國立新竹科學園區實驗高級中等學校國小部</a:t>
            </a:r>
            <a:r>
              <a:rPr lang="zh-TW" altLang="en-US" sz="1800" b="1" dirty="0">
                <a:latin typeface="微軟正黑體" panose="020B0604030504040204" pitchFamily="34" charset="-120"/>
                <a:ea typeface="微軟正黑體" panose="020B0604030504040204" pitchFamily="34" charset="-120"/>
              </a:rPr>
              <a:t>、</a:t>
            </a:r>
            <a:r>
              <a:rPr lang="en-US" altLang="zh-TW" sz="1800" b="1" dirty="0">
                <a:latin typeface="微軟正黑體" panose="020B0604030504040204" pitchFamily="34" charset="-120"/>
                <a:ea typeface="微軟正黑體" panose="020B0604030504040204" pitchFamily="34" charset="-120"/>
              </a:rPr>
              <a:t>(4)</a:t>
            </a:r>
            <a:r>
              <a:rPr lang="zh-TW" altLang="en-US" sz="1800" b="1" dirty="0">
                <a:latin typeface="微軟正黑體" panose="020B0604030504040204" pitchFamily="34" charset="-120"/>
                <a:ea typeface="微軟正黑體" panose="020B0604030504040204" pitchFamily="34" charset="-120"/>
              </a:rPr>
              <a:t>非「管制國中」所在行政區之私立小學、</a:t>
            </a:r>
            <a:r>
              <a:rPr lang="en-US" altLang="zh-TW" sz="1800" b="1" dirty="0">
                <a:latin typeface="微軟正黑體" panose="020B0604030504040204" pitchFamily="34" charset="-120"/>
                <a:ea typeface="微軟正黑體" panose="020B0604030504040204" pitchFamily="34" charset="-120"/>
              </a:rPr>
              <a:t>(5)</a:t>
            </a:r>
            <a:r>
              <a:rPr lang="zh-TW" altLang="en-US" sz="1800" b="1" dirty="0">
                <a:latin typeface="微軟正黑體" panose="020B0604030504040204" pitchFamily="34" charset="-120"/>
                <a:ea typeface="微軟正黑體" panose="020B0604030504040204" pitchFamily="34" charset="-120"/>
              </a:rPr>
              <a:t>教職員子女隨父隨母就讀非「管制國中」所在行政區之學校、</a:t>
            </a:r>
            <a:r>
              <a:rPr lang="en-US" altLang="zh-TW" sz="1800" b="1" dirty="0">
                <a:latin typeface="微軟正黑體" panose="020B0604030504040204" pitchFamily="34" charset="-120"/>
                <a:ea typeface="微軟正黑體" panose="020B0604030504040204" pitchFamily="34" charset="-120"/>
              </a:rPr>
              <a:t>(6)</a:t>
            </a:r>
            <a:r>
              <a:rPr lang="zh-TW" altLang="en-US" sz="1800" b="1" dirty="0">
                <a:latin typeface="微軟正黑體" panose="020B0604030504040204" pitchFamily="34" charset="-120"/>
                <a:ea typeface="微軟正黑體" panose="020B0604030504040204" pitchFamily="34" charset="-120"/>
              </a:rPr>
              <a:t>或因「新竹縣國民中小學班級數總量管制暨學生入學實施要點」被轉介至非「管制國中」所在行政區之國小，屬前開六種情形之新生倘符合入學資格，新生之入學排序則等同於就讀管制國中所在行政區之國小學生 </a:t>
            </a:r>
            <a:r>
              <a:rPr lang="en-US" altLang="zh-TW" sz="1800" b="1" dirty="0">
                <a:latin typeface="微軟正黑體" panose="020B0604030504040204" pitchFamily="34" charset="-120"/>
                <a:ea typeface="微軟正黑體" panose="020B0604030504040204" pitchFamily="34" charset="-120"/>
              </a:rPr>
              <a:t>(</a:t>
            </a:r>
            <a:r>
              <a:rPr lang="zh-TW" altLang="en-US" sz="1800" b="1" dirty="0">
                <a:latin typeface="微軟正黑體" panose="020B0604030504040204" pitchFamily="34" charset="-120"/>
                <a:ea typeface="微軟正黑體" panose="020B0604030504040204" pitchFamily="34" charset="-120"/>
              </a:rPr>
              <a:t>其中上述</a:t>
            </a:r>
            <a:r>
              <a:rPr lang="en-US" altLang="zh-TW" sz="1800" b="1" dirty="0">
                <a:latin typeface="微軟正黑體" panose="020B0604030504040204" pitchFamily="34" charset="-120"/>
                <a:ea typeface="微軟正黑體" panose="020B0604030504040204" pitchFamily="34" charset="-120"/>
              </a:rPr>
              <a:t>(5)</a:t>
            </a:r>
            <a:r>
              <a:rPr lang="zh-TW" altLang="en-US" sz="1800" b="1" dirty="0">
                <a:latin typeface="微軟正黑體" panose="020B0604030504040204" pitchFamily="34" charset="-120"/>
                <a:ea typeface="微軟正黑體" panose="020B0604030504040204" pitchFamily="34" charset="-120"/>
              </a:rPr>
              <a:t>及</a:t>
            </a:r>
            <a:r>
              <a:rPr lang="en-US" altLang="zh-TW" sz="1800" b="1" dirty="0">
                <a:latin typeface="微軟正黑體" panose="020B0604030504040204" pitchFamily="34" charset="-120"/>
                <a:ea typeface="微軟正黑體" panose="020B0604030504040204" pitchFamily="34" charset="-120"/>
              </a:rPr>
              <a:t>(6)</a:t>
            </a:r>
            <a:r>
              <a:rPr lang="zh-TW" altLang="en-US" sz="1800" b="1" dirty="0">
                <a:latin typeface="微軟正黑體" panose="020B0604030504040204" pitchFamily="34" charset="-120"/>
                <a:ea typeface="微軟正黑體" panose="020B0604030504040204" pitchFamily="34" charset="-120"/>
              </a:rPr>
              <a:t>新生須檢附證明文件</a:t>
            </a:r>
            <a:r>
              <a:rPr lang="en-US" altLang="zh-TW" sz="1800" b="1" dirty="0">
                <a:latin typeface="微軟正黑體" panose="020B0604030504040204" pitchFamily="34" charset="-120"/>
                <a:ea typeface="微軟正黑體" panose="020B0604030504040204" pitchFamily="34" charset="-120"/>
              </a:rPr>
              <a:t>) </a:t>
            </a:r>
            <a:r>
              <a:rPr lang="zh-TW" altLang="en-US" sz="1800" b="1" dirty="0">
                <a:latin typeface="微軟正黑體" panose="020B0604030504040204" pitchFamily="34" charset="-120"/>
                <a:ea typeface="微軟正黑體" panose="020B0604030504040204" pitchFamily="34" charset="-120"/>
              </a:rPr>
              <a:t>。</a:t>
            </a:r>
            <a:endParaRPr lang="en-US" altLang="zh-TW" sz="1800" b="1" dirty="0">
              <a:latin typeface="微軟正黑體" panose="020B0604030504040204" pitchFamily="34" charset="-120"/>
              <a:ea typeface="微軟正黑體" panose="020B0604030504040204" pitchFamily="34" charset="-120"/>
            </a:endParaRPr>
          </a:p>
          <a:p>
            <a:pPr marL="342900" indent="-342900">
              <a:buFont typeface="Wingdings" panose="05000000000000000000" pitchFamily="2" charset="2"/>
              <a:buChar char="l"/>
            </a:pPr>
            <a:r>
              <a:rPr lang="zh-TW" altLang="en-US" sz="1800" b="1" dirty="0">
                <a:latin typeface="微軟正黑體" panose="020B0604030504040204" pitchFamily="34" charset="-120"/>
                <a:ea typeface="微軟正黑體" panose="020B0604030504040204" pitchFamily="34" charset="-120"/>
              </a:rPr>
              <a:t>非屬以上情況之新生，家長可於疑義審查申請日前向所屬學區國中提出疑義申請，經學校家訪確認居住事實後，並於各校學生入學審查委員會決議通過後，新生之入學排序等同於就讀管制國中所在行政區之國小學生。</a:t>
            </a:r>
          </a:p>
        </p:txBody>
      </p:sp>
    </p:spTree>
    <p:extLst>
      <p:ext uri="{BB962C8B-B14F-4D97-AF65-F5344CB8AC3E}">
        <p14:creationId xmlns:p14="http://schemas.microsoft.com/office/powerpoint/2010/main" val="1412644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188640"/>
            <a:ext cx="7776864" cy="523220"/>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Q6:</a:t>
            </a:r>
            <a:r>
              <a:rPr lang="zh-TW" altLang="en-US" sz="2800" b="1" dirty="0">
                <a:solidFill>
                  <a:srgbClr val="333333"/>
                </a:solidFill>
                <a:latin typeface="微軟正黑體" panose="020B0604030504040204" pitchFamily="34" charset="-120"/>
                <a:ea typeface="微軟正黑體" panose="020B0604030504040204" pitchFamily="34" charset="-120"/>
              </a:rPr>
              <a:t>新生登記日</a:t>
            </a:r>
            <a:r>
              <a:rPr lang="zh-TW" altLang="en-US" sz="2800" b="1" dirty="0">
                <a:solidFill>
                  <a:srgbClr val="FF0000"/>
                </a:solidFill>
                <a:latin typeface="微軟正黑體" panose="020B0604030504040204" pitchFamily="34" charset="-120"/>
                <a:ea typeface="微軟正黑體" panose="020B0604030504040204" pitchFamily="34" charset="-120"/>
              </a:rPr>
              <a:t>租賃房屋者</a:t>
            </a:r>
            <a:r>
              <a:rPr lang="zh-TW" altLang="en-US" sz="2800" b="1" dirty="0">
                <a:solidFill>
                  <a:srgbClr val="333333"/>
                </a:solidFill>
                <a:latin typeface="微軟正黑體" panose="020B0604030504040204" pitchFamily="34" charset="-120"/>
                <a:ea typeface="微軟正黑體" panose="020B0604030504040204" pitchFamily="34" charset="-120"/>
              </a:rPr>
              <a:t>要準備哪些文件呢？</a:t>
            </a: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13" name="矩形 12"/>
          <p:cNvSpPr/>
          <p:nvPr/>
        </p:nvSpPr>
        <p:spPr>
          <a:xfrm>
            <a:off x="107505" y="739552"/>
            <a:ext cx="4958421" cy="5062924"/>
          </a:xfrm>
          <a:prstGeom prst="rect">
            <a:avLst/>
          </a:prstGeom>
        </p:spPr>
        <p:txBody>
          <a:bodyPr wrap="square">
            <a:spAutoFit/>
          </a:bodyPr>
          <a:lstStyle/>
          <a:p>
            <a:pPr algn="just"/>
            <a:r>
              <a:rPr lang="en-US" altLang="zh-TW" b="1" dirty="0">
                <a:solidFill>
                  <a:srgbClr val="333333"/>
                </a:solidFill>
                <a:latin typeface="微軟正黑體" panose="020B0604030504040204" pitchFamily="34" charset="-120"/>
                <a:ea typeface="微軟正黑體" panose="020B0604030504040204" pitchFamily="34" charset="-120"/>
              </a:rPr>
              <a:t>A6:</a:t>
            </a:r>
            <a:r>
              <a:rPr lang="zh-TW" altLang="en-US" b="1" dirty="0">
                <a:solidFill>
                  <a:srgbClr val="FF0000"/>
                </a:solidFill>
                <a:latin typeface="微軟正黑體" panose="020B0604030504040204" pitchFamily="34" charset="-120"/>
                <a:ea typeface="微軟正黑體" panose="020B0604030504040204" pitchFamily="34" charset="-120"/>
              </a:rPr>
              <a:t>租賃房屋者</a:t>
            </a:r>
            <a:r>
              <a:rPr lang="zh-TW" altLang="en-US" b="1" dirty="0">
                <a:solidFill>
                  <a:srgbClr val="333333"/>
                </a:solidFill>
                <a:latin typeface="微軟正黑體" panose="020B0604030504040204" pitchFamily="34" charset="-120"/>
                <a:ea typeface="微軟正黑體" panose="020B0604030504040204" pitchFamily="34" charset="-120"/>
              </a:rPr>
              <a:t>需準備以下文件：</a:t>
            </a:r>
          </a:p>
          <a:p>
            <a:pPr marL="363538" indent="-363538" algn="just"/>
            <a:r>
              <a:rPr lang="en-US" altLang="zh-TW" sz="1800" b="1" dirty="0">
                <a:solidFill>
                  <a:srgbClr val="333333"/>
                </a:solidFill>
                <a:latin typeface="微軟正黑體" panose="020B0604030504040204" pitchFamily="34" charset="-120"/>
                <a:ea typeface="微軟正黑體" panose="020B0604030504040204" pitchFamily="34" charset="-120"/>
              </a:rPr>
              <a:t>1</a:t>
            </a:r>
            <a:r>
              <a:rPr lang="zh-TW" altLang="en-US" sz="1800" b="1" dirty="0">
                <a:solidFill>
                  <a:srgbClr val="333333"/>
                </a:solidFill>
                <a:latin typeface="微軟正黑體" panose="020B0604030504040204" pitchFamily="34" charset="-120"/>
                <a:ea typeface="微軟正黑體" panose="020B0604030504040204" pitchFamily="34" charset="-120"/>
              </a:rPr>
              <a:t>、新生與新生之二親等內直系血親尊親屬或法定監護人同一戶籍之戶口名簿或近一個月內申請之戶籍謄本。</a:t>
            </a:r>
            <a:r>
              <a:rPr lang="zh-TW" altLang="en-US" sz="1800" b="1" dirty="0">
                <a:solidFill>
                  <a:srgbClr val="FF0000"/>
                </a:solidFill>
                <a:latin typeface="微軟正黑體" panose="020B0604030504040204" pitchFamily="34" charset="-120"/>
                <a:ea typeface="微軟正黑體" panose="020B0604030504040204" pitchFamily="34" charset="-120"/>
              </a:rPr>
              <a:t>（備註：新生非與雙親二人同一戶籍，需繳交相關 證明文件，若未於期限內繳交證明文件，入學排序在符合資格新生之後。）</a:t>
            </a:r>
          </a:p>
          <a:p>
            <a:pPr marL="265113" indent="-265113" algn="just">
              <a:tabLst>
                <a:tab pos="265113" algn="l"/>
              </a:tabLst>
            </a:pPr>
            <a:r>
              <a:rPr lang="en-US" altLang="zh-TW" sz="1800" b="1" dirty="0">
                <a:solidFill>
                  <a:srgbClr val="333333"/>
                </a:solidFill>
                <a:latin typeface="微軟正黑體" panose="020B0604030504040204" pitchFamily="34" charset="-120"/>
                <a:ea typeface="微軟正黑體" panose="020B0604030504040204" pitchFamily="34" charset="-120"/>
              </a:rPr>
              <a:t>2</a:t>
            </a:r>
            <a:r>
              <a:rPr lang="zh-TW" altLang="en-US" sz="1800" b="1" dirty="0">
                <a:solidFill>
                  <a:srgbClr val="333333"/>
                </a:solidFill>
                <a:latin typeface="微軟正黑體" panose="020B0604030504040204" pitchFamily="34" charset="-120"/>
                <a:ea typeface="微軟正黑體" panose="020B0604030504040204" pitchFamily="34" charset="-120"/>
              </a:rPr>
              <a:t>、</a:t>
            </a:r>
            <a:r>
              <a:rPr lang="zh-TW" altLang="en-US" sz="1800" b="1" dirty="0">
                <a:latin typeface="微軟正黑體" panose="020B0604030504040204" pitchFamily="34" charset="-120"/>
                <a:ea typeface="微軟正黑體" panose="020B0604030504040204" pitchFamily="34" charset="-120"/>
              </a:rPr>
              <a:t>入學資格審查日前</a:t>
            </a:r>
            <a:r>
              <a:rPr lang="zh-TW" altLang="en-US" sz="1800" b="1" dirty="0">
                <a:solidFill>
                  <a:srgbClr val="333333"/>
                </a:solidFill>
                <a:latin typeface="微軟正黑體" panose="020B0604030504040204" pitchFamily="34" charset="-120"/>
                <a:ea typeface="微軟正黑體" panose="020B0604030504040204" pitchFamily="34" charset="-120"/>
              </a:rPr>
              <a:t>經法院公證房屋租賃契約證明且租賃契約須涵蓋至當年度開學日。</a:t>
            </a:r>
            <a:endParaRPr lang="en-US" altLang="zh-TW" sz="1800" b="1" dirty="0">
              <a:solidFill>
                <a:srgbClr val="333333"/>
              </a:solidFill>
              <a:latin typeface="微軟正黑體" panose="020B0604030504040204" pitchFamily="34" charset="-120"/>
              <a:ea typeface="微軟正黑體" panose="020B0604030504040204" pitchFamily="34" charset="-120"/>
            </a:endParaRPr>
          </a:p>
          <a:p>
            <a:pPr marL="363538" indent="-363538" algn="just"/>
            <a:r>
              <a:rPr lang="en-US" altLang="zh-TW" sz="1800" b="1" dirty="0">
                <a:solidFill>
                  <a:srgbClr val="333333"/>
                </a:solidFill>
                <a:latin typeface="微軟正黑體" panose="020B0604030504040204" pitchFamily="34" charset="-120"/>
                <a:ea typeface="微軟正黑體" panose="020B0604030504040204" pitchFamily="34" charset="-120"/>
              </a:rPr>
              <a:t>3</a:t>
            </a:r>
            <a:r>
              <a:rPr lang="zh-TW" altLang="en-US" sz="1800" b="1" dirty="0">
                <a:solidFill>
                  <a:srgbClr val="333333"/>
                </a:solidFill>
                <a:latin typeface="微軟正黑體" panose="020B0604030504040204" pitchFamily="34" charset="-120"/>
                <a:ea typeface="微軟正黑體" panose="020B0604030504040204" pitchFamily="34" charset="-120"/>
              </a:rPr>
              <a:t>、</a:t>
            </a:r>
            <a:r>
              <a:rPr lang="zh-TW" altLang="en-US" sz="1800" b="1" dirty="0">
                <a:solidFill>
                  <a:srgbClr val="FF0000"/>
                </a:solidFill>
                <a:latin typeface="微軟正黑體" panose="020B0604030504040204" pitchFamily="34" charset="-120"/>
                <a:ea typeface="微軟正黑體" panose="020B0604030504040204" pitchFamily="34" charset="-120"/>
              </a:rPr>
              <a:t>國小</a:t>
            </a:r>
            <a:r>
              <a:rPr lang="en-US" altLang="zh-TW" sz="1800" b="1" dirty="0">
                <a:latin typeface="微軟正黑體" panose="020B0604030504040204" pitchFamily="34" charset="-120"/>
                <a:ea typeface="微軟正黑體" panose="020B0604030504040204" pitchFamily="34" charset="-120"/>
              </a:rPr>
              <a:t>:113</a:t>
            </a:r>
            <a:r>
              <a:rPr lang="zh-TW" altLang="en-US" sz="1800" b="1" dirty="0">
                <a:latin typeface="微軟正黑體" panose="020B0604030504040204" pitchFamily="34" charset="-120"/>
                <a:ea typeface="微軟正黑體" panose="020B0604030504040204" pitchFamily="34" charset="-120"/>
              </a:rPr>
              <a:t>年</a:t>
            </a:r>
            <a:r>
              <a:rPr lang="en-US" altLang="zh-TW" sz="1800" b="1" dirty="0">
                <a:latin typeface="微軟正黑體" panose="020B0604030504040204" pitchFamily="34" charset="-120"/>
                <a:ea typeface="微軟正黑體" panose="020B0604030504040204" pitchFamily="34" charset="-120"/>
              </a:rPr>
              <a:t>1</a:t>
            </a:r>
            <a:r>
              <a:rPr lang="zh-TW" altLang="en-US" sz="1800" b="1" dirty="0">
                <a:latin typeface="微軟正黑體" panose="020B0604030504040204" pitchFamily="34" charset="-120"/>
                <a:ea typeface="微軟正黑體" panose="020B0604030504040204" pitchFamily="34" charset="-120"/>
              </a:rPr>
              <a:t>月</a:t>
            </a:r>
            <a:r>
              <a:rPr lang="en-US" altLang="zh-TW" sz="1800" b="1" dirty="0">
                <a:latin typeface="微軟正黑體" panose="020B0604030504040204" pitchFamily="34" charset="-120"/>
                <a:ea typeface="微軟正黑體" panose="020B0604030504040204" pitchFamily="34" charset="-120"/>
              </a:rPr>
              <a:t>1</a:t>
            </a:r>
            <a:r>
              <a:rPr lang="zh-TW" altLang="en-US" sz="1800" b="1" dirty="0">
                <a:latin typeface="微軟正黑體" panose="020B0604030504040204" pitchFamily="34" charset="-120"/>
                <a:ea typeface="微軟正黑體" panose="020B0604030504040204" pitchFamily="34" charset="-120"/>
              </a:rPr>
              <a:t>日至</a:t>
            </a:r>
            <a:r>
              <a:rPr lang="en-US" altLang="zh-TW" sz="1800" b="1" dirty="0">
                <a:latin typeface="微軟正黑體" panose="020B0604030504040204" pitchFamily="34" charset="-120"/>
                <a:ea typeface="微軟正黑體" panose="020B0604030504040204" pitchFamily="34" charset="-120"/>
              </a:rPr>
              <a:t>114</a:t>
            </a:r>
            <a:r>
              <a:rPr lang="zh-TW" altLang="en-US" sz="1800" b="1" dirty="0">
                <a:latin typeface="微軟正黑體" panose="020B0604030504040204" pitchFamily="34" charset="-120"/>
                <a:ea typeface="微軟正黑體" panose="020B0604030504040204" pitchFamily="34" charset="-120"/>
              </a:rPr>
              <a:t>年</a:t>
            </a:r>
            <a:r>
              <a:rPr lang="en-US" altLang="zh-TW" sz="1800" b="1" dirty="0">
                <a:latin typeface="微軟正黑體" panose="020B0604030504040204" pitchFamily="34" charset="-120"/>
                <a:ea typeface="微軟正黑體" panose="020B0604030504040204" pitchFamily="34" charset="-120"/>
              </a:rPr>
              <a:t>3</a:t>
            </a:r>
            <a:r>
              <a:rPr lang="zh-TW" altLang="en-US" sz="1800" b="1" dirty="0">
                <a:latin typeface="微軟正黑體" panose="020B0604030504040204" pitchFamily="34" charset="-120"/>
                <a:ea typeface="微軟正黑體" panose="020B0604030504040204" pitchFamily="34" charset="-120"/>
              </a:rPr>
              <a:t>月</a:t>
            </a:r>
            <a:r>
              <a:rPr lang="en-US" altLang="zh-TW" sz="1800" b="1" dirty="0">
                <a:latin typeface="微軟正黑體" panose="020B0604030504040204" pitchFamily="34" charset="-120"/>
                <a:ea typeface="微軟正黑體" panose="020B0604030504040204" pitchFamily="34" charset="-120"/>
              </a:rPr>
              <a:t>21</a:t>
            </a:r>
            <a:r>
              <a:rPr lang="zh-TW" altLang="en-US" sz="1800" b="1" dirty="0">
                <a:latin typeface="微軟正黑體" panose="020B0604030504040204" pitchFamily="34" charset="-120"/>
                <a:ea typeface="微軟正黑體" panose="020B0604030504040204" pitchFamily="34" charset="-120"/>
              </a:rPr>
              <a:t>日間任一期與設籍地址同址水費及電費收據或繳費證明；</a:t>
            </a:r>
            <a:r>
              <a:rPr lang="zh-TW" altLang="en-US" sz="1800" b="1" dirty="0">
                <a:solidFill>
                  <a:srgbClr val="FF0000"/>
                </a:solidFill>
                <a:latin typeface="微軟正黑體" panose="020B0604030504040204" pitchFamily="34" charset="-120"/>
                <a:ea typeface="微軟正黑體" panose="020B0604030504040204" pitchFamily="34" charset="-120"/>
              </a:rPr>
              <a:t>國中</a:t>
            </a:r>
            <a:r>
              <a:rPr lang="en-US" altLang="zh-TW" sz="1800" b="1" dirty="0">
                <a:latin typeface="微軟正黑體" panose="020B0604030504040204" pitchFamily="34" charset="-120"/>
                <a:ea typeface="微軟正黑體" panose="020B0604030504040204" pitchFamily="34" charset="-120"/>
              </a:rPr>
              <a:t>:113</a:t>
            </a:r>
            <a:r>
              <a:rPr lang="zh-TW" altLang="en-US" sz="1800" b="1" dirty="0">
                <a:latin typeface="微軟正黑體" panose="020B0604030504040204" pitchFamily="34" charset="-120"/>
                <a:ea typeface="微軟正黑體" panose="020B0604030504040204" pitchFamily="34" charset="-120"/>
              </a:rPr>
              <a:t>年</a:t>
            </a:r>
            <a:r>
              <a:rPr lang="en-US" altLang="zh-TW" sz="1800" b="1" dirty="0">
                <a:latin typeface="微軟正黑體" panose="020B0604030504040204" pitchFamily="34" charset="-120"/>
                <a:ea typeface="微軟正黑體" panose="020B0604030504040204" pitchFamily="34" charset="-120"/>
              </a:rPr>
              <a:t>1</a:t>
            </a:r>
            <a:r>
              <a:rPr lang="zh-TW" altLang="en-US" sz="1800" b="1" dirty="0">
                <a:latin typeface="微軟正黑體" panose="020B0604030504040204" pitchFamily="34" charset="-120"/>
                <a:ea typeface="微軟正黑體" panose="020B0604030504040204" pitchFamily="34" charset="-120"/>
              </a:rPr>
              <a:t>月</a:t>
            </a:r>
            <a:r>
              <a:rPr lang="en-US" altLang="zh-TW" sz="1800" b="1" dirty="0">
                <a:latin typeface="微軟正黑體" panose="020B0604030504040204" pitchFamily="34" charset="-120"/>
                <a:ea typeface="微軟正黑體" panose="020B0604030504040204" pitchFamily="34" charset="-120"/>
              </a:rPr>
              <a:t>1</a:t>
            </a:r>
            <a:r>
              <a:rPr lang="zh-TW" altLang="en-US" sz="1800" b="1" dirty="0">
                <a:latin typeface="微軟正黑體" panose="020B0604030504040204" pitchFamily="34" charset="-120"/>
                <a:ea typeface="微軟正黑體" panose="020B0604030504040204" pitchFamily="34" charset="-120"/>
              </a:rPr>
              <a:t>日至</a:t>
            </a:r>
            <a:r>
              <a:rPr lang="en-US" altLang="zh-TW" sz="1800" b="1" dirty="0">
                <a:latin typeface="微軟正黑體" panose="020B0604030504040204" pitchFamily="34" charset="-120"/>
                <a:ea typeface="微軟正黑體" panose="020B0604030504040204" pitchFamily="34" charset="-120"/>
              </a:rPr>
              <a:t>114</a:t>
            </a:r>
            <a:r>
              <a:rPr lang="zh-TW" altLang="en-US" sz="1800" b="1" dirty="0">
                <a:latin typeface="微軟正黑體" panose="020B0604030504040204" pitchFamily="34" charset="-120"/>
                <a:ea typeface="微軟正黑體" panose="020B0604030504040204" pitchFamily="34" charset="-120"/>
              </a:rPr>
              <a:t>年</a:t>
            </a:r>
            <a:r>
              <a:rPr lang="en-US" altLang="zh-TW" sz="1800" b="1" dirty="0">
                <a:latin typeface="微軟正黑體" panose="020B0604030504040204" pitchFamily="34" charset="-120"/>
                <a:ea typeface="微軟正黑體" panose="020B0604030504040204" pitchFamily="34" charset="-120"/>
              </a:rPr>
              <a:t>3</a:t>
            </a:r>
            <a:r>
              <a:rPr lang="zh-TW" altLang="en-US" sz="1800" b="1" dirty="0">
                <a:latin typeface="微軟正黑體" panose="020B0604030504040204" pitchFamily="34" charset="-120"/>
                <a:ea typeface="微軟正黑體" panose="020B0604030504040204" pitchFamily="34" charset="-120"/>
              </a:rPr>
              <a:t>月</a:t>
            </a:r>
            <a:r>
              <a:rPr lang="en-US" altLang="zh-TW" sz="1800" b="1" dirty="0">
                <a:latin typeface="微軟正黑體" panose="020B0604030504040204" pitchFamily="34" charset="-120"/>
                <a:ea typeface="微軟正黑體" panose="020B0604030504040204" pitchFamily="34" charset="-120"/>
              </a:rPr>
              <a:t>22</a:t>
            </a:r>
            <a:r>
              <a:rPr lang="zh-TW" altLang="en-US" sz="1800" b="1" dirty="0">
                <a:latin typeface="微軟正黑體" panose="020B0604030504040204" pitchFamily="34" charset="-120"/>
                <a:ea typeface="微軟正黑體" panose="020B0604030504040204" pitchFamily="34" charset="-120"/>
              </a:rPr>
              <a:t>日間任一期與設籍地址同址水費及電費收據或繳費證明。</a:t>
            </a:r>
            <a:endParaRPr lang="en-US" altLang="zh-TW" sz="1800" b="1" dirty="0">
              <a:latin typeface="微軟正黑體" panose="020B0604030504040204" pitchFamily="34" charset="-120"/>
              <a:ea typeface="微軟正黑體" panose="020B0604030504040204" pitchFamily="34" charset="-120"/>
            </a:endParaRPr>
          </a:p>
          <a:p>
            <a:pPr marL="363538" indent="-363538" algn="just"/>
            <a:endParaRPr lang="en-US" altLang="zh-TW" sz="2000" b="1" dirty="0">
              <a:latin typeface="微軟正黑體" panose="020B0604030504040204" pitchFamily="34" charset="-120"/>
              <a:ea typeface="微軟正黑體" panose="020B0604030504040204" pitchFamily="34" charset="-120"/>
            </a:endParaRPr>
          </a:p>
          <a:p>
            <a:pPr marL="363538" indent="-363538" algn="just"/>
            <a:endParaRPr lang="en-US" altLang="zh-TW" sz="2000" b="1" dirty="0">
              <a:latin typeface="微軟正黑體" panose="020B0604030504040204" pitchFamily="34" charset="-120"/>
              <a:ea typeface="微軟正黑體" panose="020B0604030504040204" pitchFamily="34" charset="-120"/>
            </a:endParaRPr>
          </a:p>
          <a:p>
            <a:pPr algn="just">
              <a:spcBef>
                <a:spcPts val="600"/>
              </a:spcBef>
            </a:pPr>
            <a:r>
              <a:rPr lang="en-US" altLang="zh-TW" sz="1800" b="1" dirty="0">
                <a:solidFill>
                  <a:srgbClr val="333333"/>
                </a:solidFill>
                <a:latin typeface="微軟正黑體" panose="020B0604030504040204" pitchFamily="34" charset="-120"/>
                <a:ea typeface="微軟正黑體" panose="020B0604030504040204" pitchFamily="34" charset="-120"/>
              </a:rPr>
              <a:t>4</a:t>
            </a:r>
            <a:r>
              <a:rPr lang="zh-TW" altLang="en-US" sz="1800" b="1" dirty="0">
                <a:solidFill>
                  <a:srgbClr val="333333"/>
                </a:solidFill>
                <a:latin typeface="微軟正黑體" panose="020B0604030504040204" pitchFamily="34" charset="-120"/>
                <a:ea typeface="微軟正黑體" panose="020B0604030504040204" pitchFamily="34" charset="-120"/>
              </a:rPr>
              <a:t>、資格審查分發入學新生家訪同意書正本</a:t>
            </a:r>
            <a:r>
              <a:rPr lang="zh-TW" altLang="en-US" sz="2000" b="1" dirty="0">
                <a:solidFill>
                  <a:srgbClr val="333333"/>
                </a:solidFill>
                <a:latin typeface="微軟正黑體" panose="020B0604030504040204" pitchFamily="34" charset="-120"/>
                <a:ea typeface="微軟正黑體" panose="020B0604030504040204" pitchFamily="34" charset="-120"/>
              </a:rPr>
              <a:t>。</a:t>
            </a:r>
            <a:endParaRPr lang="en-US" altLang="zh-TW" sz="2000" b="1" dirty="0">
              <a:solidFill>
                <a:srgbClr val="333333"/>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a:xfrm>
            <a:off x="3419872" y="6261324"/>
            <a:ext cx="1905000" cy="457200"/>
          </a:xfrm>
        </p:spPr>
        <p:txBody>
          <a:bodyPr/>
          <a:lstStyle/>
          <a:p>
            <a:pPr>
              <a:defRPr/>
            </a:pPr>
            <a:fld id="{921803BC-94F3-4A81-92B3-54B09B519915}" type="slidenum">
              <a:rPr lang="en-US" altLang="zh-TW" smtClean="0"/>
              <a:pPr>
                <a:defRPr/>
              </a:pPr>
              <a:t>11</a:t>
            </a:fld>
            <a:endParaRPr lang="en-US" altLang="zh-TW" dirty="0"/>
          </a:p>
        </p:txBody>
      </p:sp>
      <p:sp>
        <p:nvSpPr>
          <p:cNvPr id="6" name="文字方塊 5">
            <a:extLst>
              <a:ext uri="{FF2B5EF4-FFF2-40B4-BE49-F238E27FC236}">
                <a16:creationId xmlns:a16="http://schemas.microsoft.com/office/drawing/2014/main" id="{657E81C5-9092-407E-B95C-60E44AE81036}"/>
              </a:ext>
            </a:extLst>
          </p:cNvPr>
          <p:cNvSpPr txBox="1"/>
          <p:nvPr/>
        </p:nvSpPr>
        <p:spPr>
          <a:xfrm>
            <a:off x="5065926" y="768366"/>
            <a:ext cx="3970569" cy="5016758"/>
          </a:xfrm>
          <a:prstGeom prst="rect">
            <a:avLst/>
          </a:prstGeom>
          <a:solidFill>
            <a:srgbClr val="FFE7E8"/>
          </a:solidFill>
          <a:ln w="57150">
            <a:solidFill>
              <a:srgbClr val="FF0000"/>
            </a:solidFill>
          </a:ln>
        </p:spPr>
        <p:txBody>
          <a:bodyPr wrap="square">
            <a:spAutoFit/>
          </a:bodyPr>
          <a:lstStyle/>
          <a:p>
            <a:r>
              <a:rPr lang="zh-TW" altLang="en-US" sz="1600" b="1" dirty="0">
                <a:latin typeface="微軟正黑體" panose="020B0604030504040204" pitchFamily="34" charset="-120"/>
                <a:ea typeface="微軟正黑體" panose="020B0604030504040204" pitchFamily="34" charset="-120"/>
              </a:rPr>
              <a:t>符合資格者申請就讀本縣「管制國中」 ，以就讀「管制國中」所在行政區之國小學生優先分發。</a:t>
            </a:r>
            <a:endParaRPr lang="en-US" altLang="zh-TW" sz="1600" b="1" dirty="0">
              <a:latin typeface="微軟正黑體" panose="020B0604030504040204" pitchFamily="34" charset="-120"/>
              <a:ea typeface="微軟正黑體" panose="020B0604030504040204" pitchFamily="34" charset="-120"/>
            </a:endParaRPr>
          </a:p>
          <a:p>
            <a:pPr marL="342900" indent="-342900">
              <a:buFont typeface="Wingdings" panose="05000000000000000000" pitchFamily="2" charset="2"/>
              <a:buChar char="l"/>
            </a:pPr>
            <a:r>
              <a:rPr lang="zh-TW" altLang="en-US" sz="1500" b="1" dirty="0">
                <a:latin typeface="微軟正黑體" panose="020B0604030504040204" pitchFamily="34" charset="-120"/>
                <a:ea typeface="微軟正黑體" panose="020B0604030504040204" pitchFamily="34" charset="-120"/>
              </a:rPr>
              <a:t>新生倘就讀</a:t>
            </a:r>
            <a:r>
              <a:rPr lang="en-US" altLang="zh-TW" sz="1500" b="1" dirty="0">
                <a:latin typeface="微軟正黑體" panose="020B0604030504040204" pitchFamily="34" charset="-120"/>
                <a:ea typeface="微軟正黑體" panose="020B0604030504040204" pitchFamily="34" charset="-120"/>
              </a:rPr>
              <a:t>(1)</a:t>
            </a:r>
            <a:r>
              <a:rPr lang="zh-TW" altLang="en-US" sz="1500" b="1" dirty="0">
                <a:latin typeface="微軟正黑體" panose="020B0604030504040204" pitchFamily="34" charset="-120"/>
                <a:ea typeface="微軟正黑體" panose="020B0604030504040204" pitchFamily="34" charset="-120"/>
              </a:rPr>
              <a:t>本縣大學區國小、</a:t>
            </a:r>
            <a:r>
              <a:rPr lang="en-US" altLang="zh-TW" sz="1500" b="1" dirty="0">
                <a:latin typeface="微軟正黑體" panose="020B0604030504040204" pitchFamily="34" charset="-120"/>
                <a:ea typeface="微軟正黑體" panose="020B0604030504040204" pitchFamily="34" charset="-120"/>
              </a:rPr>
              <a:t>(2)</a:t>
            </a:r>
            <a:r>
              <a:rPr lang="zh-TW" altLang="en-US" sz="1500" b="1" dirty="0">
                <a:latin typeface="微軟正黑體" panose="020B0604030504040204" pitchFamily="34" charset="-120"/>
                <a:ea typeface="微軟正黑體" panose="020B0604030504040204" pitchFamily="34" charset="-120"/>
              </a:rPr>
              <a:t>實驗教育學校、</a:t>
            </a:r>
            <a:r>
              <a:rPr lang="en-US" altLang="zh-TW" sz="1500" b="1" dirty="0">
                <a:latin typeface="微軟正黑體" panose="020B0604030504040204" pitchFamily="34" charset="-120"/>
                <a:ea typeface="微軟正黑體" panose="020B0604030504040204" pitchFamily="34" charset="-120"/>
              </a:rPr>
              <a:t>(3)</a:t>
            </a:r>
            <a:r>
              <a:rPr lang="zh-TW" altLang="zh-TW" sz="1600" b="1" dirty="0">
                <a:latin typeface="微軟正黑體" panose="020B0604030504040204" pitchFamily="34" charset="-120"/>
                <a:ea typeface="微軟正黑體" panose="020B0604030504040204" pitchFamily="34" charset="-120"/>
              </a:rPr>
              <a:t>國立新竹科學園區實驗高級中等學校國小部</a:t>
            </a:r>
            <a:r>
              <a:rPr lang="zh-TW" altLang="en-US" sz="1600" b="1" dirty="0">
                <a:latin typeface="微軟正黑體" panose="020B0604030504040204" pitchFamily="34" charset="-120"/>
                <a:ea typeface="微軟正黑體" panose="020B0604030504040204" pitchFamily="34" charset="-120"/>
              </a:rPr>
              <a:t>、</a:t>
            </a:r>
            <a:r>
              <a:rPr lang="en-US" altLang="zh-TW" sz="1500" b="1" dirty="0">
                <a:latin typeface="微軟正黑體" panose="020B0604030504040204" pitchFamily="34" charset="-120"/>
                <a:ea typeface="微軟正黑體" panose="020B0604030504040204" pitchFamily="34" charset="-120"/>
              </a:rPr>
              <a:t>(4)</a:t>
            </a:r>
            <a:r>
              <a:rPr lang="zh-TW" altLang="en-US" sz="1500" b="1" dirty="0">
                <a:latin typeface="微軟正黑體" panose="020B0604030504040204" pitchFamily="34" charset="-120"/>
                <a:ea typeface="微軟正黑體" panose="020B0604030504040204" pitchFamily="34" charset="-120"/>
              </a:rPr>
              <a:t>非「管制國中」所在行政區之私立小學、</a:t>
            </a:r>
            <a:r>
              <a:rPr lang="en-US" altLang="zh-TW" sz="1500" b="1" dirty="0">
                <a:latin typeface="微軟正黑體" panose="020B0604030504040204" pitchFamily="34" charset="-120"/>
                <a:ea typeface="微軟正黑體" panose="020B0604030504040204" pitchFamily="34" charset="-120"/>
              </a:rPr>
              <a:t>(5)</a:t>
            </a:r>
            <a:r>
              <a:rPr lang="zh-TW" altLang="en-US" sz="1500" b="1" dirty="0">
                <a:latin typeface="微軟正黑體" panose="020B0604030504040204" pitchFamily="34" charset="-120"/>
                <a:ea typeface="微軟正黑體" panose="020B0604030504040204" pitchFamily="34" charset="-120"/>
              </a:rPr>
              <a:t>教職員子女隨父隨母就讀非「管制國中」所在行政區之學校、</a:t>
            </a:r>
            <a:r>
              <a:rPr lang="en-US" altLang="zh-TW" sz="1500" b="1" dirty="0">
                <a:latin typeface="微軟正黑體" panose="020B0604030504040204" pitchFamily="34" charset="-120"/>
                <a:ea typeface="微軟正黑體" panose="020B0604030504040204" pitchFamily="34" charset="-120"/>
              </a:rPr>
              <a:t>(6)</a:t>
            </a:r>
            <a:r>
              <a:rPr lang="zh-TW" altLang="en-US" sz="1500" b="1" dirty="0">
                <a:latin typeface="微軟正黑體" panose="020B0604030504040204" pitchFamily="34" charset="-120"/>
                <a:ea typeface="微軟正黑體" panose="020B0604030504040204" pitchFamily="34" charset="-120"/>
              </a:rPr>
              <a:t>或因「新竹縣國民中小學班級數總量管制暨學生入學實施要點」被轉介至非「管制國中」所在行政區之國小，屬前開六種情形之新生倘符合入學資格，新生之入學排序則等同於就讀管制國中所在行政區之國小學生 </a:t>
            </a:r>
            <a:r>
              <a:rPr lang="en-US" altLang="zh-TW" sz="1500" b="1" dirty="0">
                <a:latin typeface="微軟正黑體" panose="020B0604030504040204" pitchFamily="34" charset="-120"/>
                <a:ea typeface="微軟正黑體" panose="020B0604030504040204" pitchFamily="34" charset="-120"/>
              </a:rPr>
              <a:t>(</a:t>
            </a:r>
            <a:r>
              <a:rPr lang="zh-TW" altLang="en-US" sz="1500" b="1" dirty="0">
                <a:latin typeface="微軟正黑體" panose="020B0604030504040204" pitchFamily="34" charset="-120"/>
                <a:ea typeface="微軟正黑體" panose="020B0604030504040204" pitchFamily="34" charset="-120"/>
              </a:rPr>
              <a:t>其中上述</a:t>
            </a:r>
            <a:r>
              <a:rPr lang="en-US" altLang="zh-TW" sz="1500" b="1" dirty="0">
                <a:latin typeface="微軟正黑體" panose="020B0604030504040204" pitchFamily="34" charset="-120"/>
                <a:ea typeface="微軟正黑體" panose="020B0604030504040204" pitchFamily="34" charset="-120"/>
              </a:rPr>
              <a:t>(5)</a:t>
            </a:r>
            <a:r>
              <a:rPr lang="zh-TW" altLang="en-US" sz="1500" b="1" dirty="0">
                <a:latin typeface="微軟正黑體" panose="020B0604030504040204" pitchFamily="34" charset="-120"/>
                <a:ea typeface="微軟正黑體" panose="020B0604030504040204" pitchFamily="34" charset="-120"/>
              </a:rPr>
              <a:t>及</a:t>
            </a:r>
            <a:r>
              <a:rPr lang="en-US" altLang="zh-TW" sz="1500" b="1" dirty="0">
                <a:latin typeface="微軟正黑體" panose="020B0604030504040204" pitchFamily="34" charset="-120"/>
                <a:ea typeface="微軟正黑體" panose="020B0604030504040204" pitchFamily="34" charset="-120"/>
              </a:rPr>
              <a:t>(6)</a:t>
            </a:r>
            <a:r>
              <a:rPr lang="zh-TW" altLang="en-US" sz="1500" b="1" dirty="0">
                <a:latin typeface="微軟正黑體" panose="020B0604030504040204" pitchFamily="34" charset="-120"/>
                <a:ea typeface="微軟正黑體" panose="020B0604030504040204" pitchFamily="34" charset="-120"/>
              </a:rPr>
              <a:t>新生須檢附證明文件</a:t>
            </a:r>
            <a:r>
              <a:rPr lang="en-US" altLang="zh-TW" sz="1500" b="1" dirty="0">
                <a:latin typeface="微軟正黑體" panose="020B0604030504040204" pitchFamily="34" charset="-120"/>
                <a:ea typeface="微軟正黑體" panose="020B0604030504040204" pitchFamily="34" charset="-120"/>
              </a:rPr>
              <a:t>) </a:t>
            </a:r>
            <a:r>
              <a:rPr lang="zh-TW" altLang="en-US" sz="1500" b="1" dirty="0">
                <a:latin typeface="微軟正黑體" panose="020B0604030504040204" pitchFamily="34" charset="-120"/>
                <a:ea typeface="微軟正黑體" panose="020B0604030504040204" pitchFamily="34" charset="-120"/>
              </a:rPr>
              <a:t>。</a:t>
            </a:r>
            <a:endParaRPr lang="en-US" altLang="zh-TW" sz="1500" b="1" dirty="0">
              <a:latin typeface="微軟正黑體" panose="020B0604030504040204" pitchFamily="34" charset="-120"/>
              <a:ea typeface="微軟正黑體" panose="020B0604030504040204" pitchFamily="34" charset="-120"/>
            </a:endParaRPr>
          </a:p>
          <a:p>
            <a:pPr marL="342900" indent="-342900">
              <a:buFont typeface="Wingdings" panose="05000000000000000000" pitchFamily="2" charset="2"/>
              <a:buChar char="l"/>
            </a:pPr>
            <a:r>
              <a:rPr lang="zh-TW" altLang="en-US" sz="1500" b="1" dirty="0">
                <a:latin typeface="微軟正黑體" panose="020B0604030504040204" pitchFamily="34" charset="-120"/>
                <a:ea typeface="微軟正黑體" panose="020B0604030504040204" pitchFamily="34" charset="-120"/>
              </a:rPr>
              <a:t>非屬以上情況之新生，家長可於疑義審查申請日前向所屬學區國中提出疑義申請，經學校家訪確認居住事實後，並於各校學生入學審查委員會決議通過後，新生之入學排序等同於就讀管制國中所在行政區之國小學生。</a:t>
            </a:r>
          </a:p>
        </p:txBody>
      </p:sp>
      <p:sp>
        <p:nvSpPr>
          <p:cNvPr id="3" name="矩形 2"/>
          <p:cNvSpPr/>
          <p:nvPr/>
        </p:nvSpPr>
        <p:spPr>
          <a:xfrm>
            <a:off x="226146" y="4725144"/>
            <a:ext cx="4721137" cy="563463"/>
          </a:xfrm>
          <a:prstGeom prst="rect">
            <a:avLst/>
          </a:prstGeom>
          <a:solidFill>
            <a:srgbClr val="FFE7E8"/>
          </a:solidFill>
          <a:ln>
            <a:solidFill>
              <a:srgbClr val="C0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1600" b="1" dirty="0">
                <a:latin typeface="微軟正黑體" panose="020B0604030504040204" pitchFamily="34" charset="-120"/>
                <a:ea typeface="微軟正黑體" panose="020B0604030504040204" pitchFamily="34" charset="-120"/>
              </a:rPr>
              <a:t>倘家中未使用自來水，可提供「非自來水用戶一般廢棄物清除處理費」單據，此單據等同於水費單）。</a:t>
            </a:r>
          </a:p>
        </p:txBody>
      </p:sp>
    </p:spTree>
    <p:extLst>
      <p:ext uri="{BB962C8B-B14F-4D97-AF65-F5344CB8AC3E}">
        <p14:creationId xmlns:p14="http://schemas.microsoft.com/office/powerpoint/2010/main" val="2010384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344269"/>
            <a:ext cx="7776864" cy="954107"/>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Q7:</a:t>
            </a:r>
            <a:r>
              <a:rPr lang="zh-TW" altLang="en-US" sz="2800" b="1" dirty="0">
                <a:solidFill>
                  <a:srgbClr val="333333"/>
                </a:solidFill>
                <a:latin typeface="微軟正黑體" panose="020B0604030504040204" pitchFamily="34" charset="-120"/>
                <a:ea typeface="微軟正黑體" panose="020B0604030504040204" pitchFamily="34" charset="-120"/>
              </a:rPr>
              <a:t>建物所有權狀可以用土地所有權狀或購屋證</a:t>
            </a:r>
            <a:endParaRPr lang="en-US" altLang="zh-TW" sz="2800" b="1" dirty="0">
              <a:solidFill>
                <a:srgbClr val="333333"/>
              </a:solidFill>
              <a:latin typeface="微軟正黑體" panose="020B0604030504040204" pitchFamily="34" charset="-120"/>
              <a:ea typeface="微軟正黑體" panose="020B0604030504040204" pitchFamily="34" charset="-120"/>
            </a:endParaRPr>
          </a:p>
          <a:p>
            <a:r>
              <a:rPr lang="en-US" altLang="zh-TW" sz="2800" b="1" dirty="0">
                <a:solidFill>
                  <a:srgbClr val="333333"/>
                </a:solidFill>
                <a:latin typeface="微軟正黑體" panose="020B0604030504040204" pitchFamily="34" charset="-120"/>
                <a:ea typeface="微軟正黑體" panose="020B0604030504040204" pitchFamily="34" charset="-120"/>
              </a:rPr>
              <a:t>      </a:t>
            </a:r>
            <a:r>
              <a:rPr lang="zh-TW" altLang="en-US" sz="2800" b="1" dirty="0">
                <a:solidFill>
                  <a:srgbClr val="333333"/>
                </a:solidFill>
                <a:latin typeface="微軟正黑體" panose="020B0604030504040204" pitchFamily="34" charset="-120"/>
                <a:ea typeface="微軟正黑體" panose="020B0604030504040204" pitchFamily="34" charset="-120"/>
              </a:rPr>
              <a:t>明替代嗎</a:t>
            </a:r>
            <a:r>
              <a:rPr lang="en-US" altLang="zh-TW" sz="2800" b="1" dirty="0">
                <a:solidFill>
                  <a:srgbClr val="333333"/>
                </a:solidFill>
                <a:latin typeface="微軟正黑體" panose="020B0604030504040204" pitchFamily="34" charset="-120"/>
                <a:ea typeface="微軟正黑體" panose="020B0604030504040204" pitchFamily="34" charset="-120"/>
              </a:rPr>
              <a:t>?</a:t>
            </a:r>
            <a:endParaRPr lang="zh-TW" altLang="en-US" sz="2800" b="1" dirty="0">
              <a:solidFill>
                <a:srgbClr val="333333"/>
              </a:solidFill>
              <a:latin typeface="微軟正黑體" panose="020B0604030504040204" pitchFamily="34" charset="-120"/>
              <a:ea typeface="微軟正黑體" panose="020B0604030504040204" pitchFamily="34" charset="-120"/>
            </a:endParaRPr>
          </a:p>
        </p:txBody>
      </p:sp>
      <p:sp>
        <p:nvSpPr>
          <p:cNvPr id="8" name="矩形 7"/>
          <p:cNvSpPr/>
          <p:nvPr/>
        </p:nvSpPr>
        <p:spPr>
          <a:xfrm>
            <a:off x="755576" y="2348880"/>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13" name="矩形 12"/>
          <p:cNvSpPr/>
          <p:nvPr/>
        </p:nvSpPr>
        <p:spPr>
          <a:xfrm>
            <a:off x="683568" y="1988840"/>
            <a:ext cx="8064896" cy="1384995"/>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A7:</a:t>
            </a:r>
          </a:p>
          <a:p>
            <a:r>
              <a:rPr lang="zh-TW" altLang="en-US" sz="2800" b="1" dirty="0">
                <a:solidFill>
                  <a:srgbClr val="333333"/>
                </a:solidFill>
                <a:latin typeface="微軟正黑體" panose="020B0604030504040204" pitchFamily="34" charset="-120"/>
                <a:ea typeface="微軟正黑體" panose="020B0604030504040204" pitchFamily="34" charset="-120"/>
              </a:rPr>
              <a:t>不可以</a:t>
            </a:r>
            <a:r>
              <a:rPr lang="zh-TW" altLang="en-US" sz="2800" b="1" dirty="0">
                <a:latin typeface="微軟正黑體" panose="020B0604030504040204" pitchFamily="34" charset="-120"/>
                <a:ea typeface="微軟正黑體" panose="020B0604030504040204" pitchFamily="34" charset="-120"/>
              </a:rPr>
              <a:t>，需要出示戶籍地址上的建物所有權狀</a:t>
            </a:r>
            <a:r>
              <a:rPr lang="zh-TW" altLang="en-US" sz="2800" b="1" u="sng" dirty="0">
                <a:latin typeface="微軟正黑體" panose="020B0604030504040204" pitchFamily="34" charset="-120"/>
                <a:ea typeface="微軟正黑體" panose="020B0604030504040204" pitchFamily="34" charset="-120"/>
              </a:rPr>
              <a:t>或</a:t>
            </a:r>
            <a:r>
              <a:rPr lang="zh-TW" altLang="en-US" sz="2800" b="1" dirty="0">
                <a:latin typeface="微軟正黑體" panose="020B0604030504040204" pitchFamily="34" charset="-120"/>
                <a:ea typeface="微軟正黑體" panose="020B0604030504040204" pitchFamily="34" charset="-120"/>
              </a:rPr>
              <a:t>當年度房屋稅籍證明。</a:t>
            </a:r>
            <a:endParaRPr lang="en-US" altLang="zh-TW" sz="2800" b="1" dirty="0">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12</a:t>
            </a:fld>
            <a:endParaRPr lang="en-US" altLang="zh-TW"/>
          </a:p>
        </p:txBody>
      </p:sp>
    </p:spTree>
    <p:extLst>
      <p:ext uri="{BB962C8B-B14F-4D97-AF65-F5344CB8AC3E}">
        <p14:creationId xmlns:p14="http://schemas.microsoft.com/office/powerpoint/2010/main" val="12515052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27234" y="458376"/>
            <a:ext cx="7776864" cy="646331"/>
          </a:xfrm>
          <a:prstGeom prst="rect">
            <a:avLst/>
          </a:prstGeom>
        </p:spPr>
        <p:txBody>
          <a:bodyPr wrap="square">
            <a:spAutoFit/>
          </a:bodyPr>
          <a:lstStyle/>
          <a:p>
            <a:r>
              <a:rPr lang="zh-TW" altLang="en-US" sz="3600" b="1" dirty="0">
                <a:solidFill>
                  <a:srgbClr val="333333"/>
                </a:solidFill>
                <a:latin typeface="微軟正黑體" panose="020B0604030504040204" pitchFamily="34" charset="-120"/>
                <a:ea typeface="微軟正黑體" panose="020B0604030504040204" pitchFamily="34" charset="-120"/>
              </a:rPr>
              <a:t>新生登記日繳交文件注意事項</a:t>
            </a:r>
          </a:p>
        </p:txBody>
      </p:sp>
      <p:sp>
        <p:nvSpPr>
          <p:cNvPr id="8" name="矩形 7"/>
          <p:cNvSpPr/>
          <p:nvPr/>
        </p:nvSpPr>
        <p:spPr>
          <a:xfrm>
            <a:off x="755576" y="2348880"/>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13" name="矩形 12"/>
          <p:cNvSpPr/>
          <p:nvPr/>
        </p:nvSpPr>
        <p:spPr>
          <a:xfrm>
            <a:off x="251520" y="1484784"/>
            <a:ext cx="8568952" cy="4231928"/>
          </a:xfrm>
          <a:prstGeom prst="rect">
            <a:avLst/>
          </a:prstGeom>
        </p:spPr>
        <p:txBody>
          <a:bodyPr wrap="square">
            <a:spAutoFit/>
          </a:bodyPr>
          <a:lstStyle/>
          <a:p>
            <a:pPr marL="457200" indent="-457200">
              <a:spcBef>
                <a:spcPts val="600"/>
              </a:spcBef>
              <a:spcAft>
                <a:spcPts val="600"/>
              </a:spcAft>
              <a:buFont typeface="Wingdings" panose="05000000000000000000" pitchFamily="2" charset="2"/>
              <a:buChar char="l"/>
            </a:pPr>
            <a:r>
              <a:rPr lang="zh-TW" altLang="zh-TW" b="1" dirty="0">
                <a:solidFill>
                  <a:srgbClr val="333333"/>
                </a:solidFill>
                <a:latin typeface="微軟正黑體" panose="020B0604030504040204" pitchFamily="34" charset="-120"/>
                <a:ea typeface="微軟正黑體" panose="020B0604030504040204" pitchFamily="34" charset="-120"/>
              </a:rPr>
              <a:t>如果新生之戶籍在總量管制學校學區內有變動，</a:t>
            </a:r>
            <a:r>
              <a:rPr lang="zh-TW" altLang="en-US" b="1" dirty="0">
                <a:latin typeface="微軟正黑體" panose="020B0604030504040204" pitchFamily="34" charset="-120"/>
                <a:ea typeface="微軟正黑體" panose="020B0604030504040204" pitchFamily="34" charset="-120"/>
              </a:rPr>
              <a:t>以下證明文件請擇一攜帶：甲式或詳細記事之戶口名簿</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親臨戶政事務所申請最近一個月內之戶籍謄本</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全戶含詳細記事</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列印內政部戶政司「電子戶籍謄本」</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列印「個人化資料自主運用」</a:t>
            </a:r>
            <a:r>
              <a:rPr lang="en-US" altLang="zh-TW" b="1" dirty="0">
                <a:latin typeface="微軟正黑體" panose="020B0604030504040204" pitchFamily="34" charset="-120"/>
                <a:ea typeface="微軟正黑體" panose="020B0604030504040204" pitchFamily="34" charset="-120"/>
              </a:rPr>
              <a:t>(</a:t>
            </a:r>
            <a:r>
              <a:rPr lang="en-US" altLang="zh-TW" b="1" dirty="0" err="1">
                <a:latin typeface="微軟正黑體" panose="020B0604030504040204" pitchFamily="34" charset="-120"/>
                <a:ea typeface="微軟正黑體" panose="020B0604030504040204" pitchFamily="34" charset="-120"/>
              </a:rPr>
              <a:t>MyData</a:t>
            </a:r>
            <a:r>
              <a:rPr lang="en-US" altLang="zh-TW" b="1" dirty="0">
                <a:latin typeface="微軟正黑體" panose="020B0604030504040204" pitchFamily="34" charset="-120"/>
                <a:ea typeface="微軟正黑體" panose="020B0604030504040204" pitchFamily="34" charset="-120"/>
              </a:rPr>
              <a:t>) </a:t>
            </a:r>
            <a:r>
              <a:rPr lang="zh-TW" altLang="en-US" b="1" dirty="0">
                <a:latin typeface="微軟正黑體" panose="020B0604030504040204" pitchFamily="34" charset="-120"/>
                <a:ea typeface="微軟正黑體" panose="020B0604030504040204" pitchFamily="34" charset="-120"/>
              </a:rPr>
              <a:t>現戶全戶戶籍資料</a:t>
            </a:r>
            <a:r>
              <a:rPr lang="zh-TW" altLang="zh-TW" b="1" dirty="0">
                <a:solidFill>
                  <a:srgbClr val="333333"/>
                </a:solidFill>
                <a:latin typeface="微軟正黑體" panose="020B0604030504040204" pitchFamily="34" charset="-120"/>
                <a:ea typeface="微軟正黑體" panose="020B0604030504040204" pitchFamily="34" charset="-120"/>
              </a:rPr>
              <a:t>，讓工作人員看出</a:t>
            </a:r>
            <a:r>
              <a:rPr lang="zh-TW" altLang="en-US" b="1" dirty="0">
                <a:solidFill>
                  <a:srgbClr val="333333"/>
                </a:solidFill>
                <a:latin typeface="微軟正黑體" panose="020B0604030504040204" pitchFamily="34" charset="-120"/>
                <a:ea typeface="微軟正黑體" panose="020B0604030504040204" pitchFamily="34" charset="-120"/>
              </a:rPr>
              <a:t>新生</a:t>
            </a:r>
            <a:r>
              <a:rPr lang="zh-TW" altLang="zh-TW" b="1" dirty="0">
                <a:solidFill>
                  <a:srgbClr val="333333"/>
                </a:solidFill>
                <a:latin typeface="微軟正黑體" panose="020B0604030504040204" pitchFamily="34" charset="-120"/>
                <a:ea typeface="微軟正黑體" panose="020B0604030504040204" pitchFamily="34" charset="-120"/>
              </a:rPr>
              <a:t>在學區內的遷徙紀錄</a:t>
            </a:r>
            <a:r>
              <a:rPr lang="zh-TW" altLang="zh-TW" b="1" dirty="0">
                <a:latin typeface="微軟正黑體" panose="020B0604030504040204" pitchFamily="34" charset="-120"/>
                <a:ea typeface="微軟正黑體" panose="020B0604030504040204" pitchFamily="34" charset="-120"/>
              </a:rPr>
              <a:t>，但必須</a:t>
            </a:r>
            <a:r>
              <a:rPr lang="zh-TW" altLang="zh-TW" b="1" dirty="0">
                <a:solidFill>
                  <a:srgbClr val="333333"/>
                </a:solidFill>
                <a:latin typeface="微軟正黑體" panose="020B0604030504040204" pitchFamily="34" charset="-120"/>
                <a:ea typeface="微軟正黑體" panose="020B0604030504040204" pitchFamily="34" charset="-120"/>
              </a:rPr>
              <a:t>是沒有中斷學區的記錄才有效</a:t>
            </a:r>
            <a:r>
              <a:rPr lang="zh-TW" altLang="en-US" b="1" dirty="0">
                <a:latin typeface="微軟正黑體" panose="020B0604030504040204" pitchFamily="34" charset="-120"/>
                <a:ea typeface="微軟正黑體" panose="020B0604030504040204" pitchFamily="34" charset="-120"/>
              </a:rPr>
              <a:t>。</a:t>
            </a:r>
            <a:endParaRPr lang="en-US" altLang="zh-TW" b="1" dirty="0">
              <a:latin typeface="微軟正黑體" panose="020B0604030504040204" pitchFamily="34" charset="-120"/>
              <a:ea typeface="微軟正黑體" panose="020B0604030504040204" pitchFamily="34" charset="-120"/>
            </a:endParaRPr>
          </a:p>
          <a:p>
            <a:pPr marL="457200" indent="-457200">
              <a:spcBef>
                <a:spcPts val="600"/>
              </a:spcBef>
              <a:spcAft>
                <a:spcPts val="600"/>
              </a:spcAft>
              <a:buFont typeface="Wingdings" panose="05000000000000000000" pitchFamily="2" charset="2"/>
              <a:buChar char="l"/>
            </a:pPr>
            <a:r>
              <a:rPr lang="zh-TW" altLang="zh-TW" b="1" dirty="0">
                <a:solidFill>
                  <a:srgbClr val="333333"/>
                </a:solidFill>
                <a:latin typeface="微軟正黑體" panose="020B0604030504040204" pitchFamily="34" charset="-120"/>
                <a:ea typeface="微軟正黑體" panose="020B0604030504040204" pitchFamily="34" charset="-120"/>
              </a:rPr>
              <a:t>登記資料不齊者，入學排序在符合資格新生之後；未帶正本視同證件不齊。</a:t>
            </a:r>
            <a:endParaRPr lang="en-US" altLang="zh-TW" b="1" dirty="0">
              <a:solidFill>
                <a:srgbClr val="333333"/>
              </a:solidFill>
              <a:latin typeface="微軟正黑體" panose="020B0604030504040204" pitchFamily="34" charset="-120"/>
              <a:ea typeface="微軟正黑體" panose="020B0604030504040204" pitchFamily="34" charset="-120"/>
            </a:endParaRPr>
          </a:p>
          <a:p>
            <a:pPr marL="457200" indent="-457200">
              <a:spcBef>
                <a:spcPts val="600"/>
              </a:spcBef>
              <a:spcAft>
                <a:spcPts val="600"/>
              </a:spcAft>
              <a:buFont typeface="Wingdings" panose="05000000000000000000" pitchFamily="2" charset="2"/>
              <a:buChar char="l"/>
            </a:pPr>
            <a:r>
              <a:rPr lang="zh-TW" altLang="zh-TW" b="1" dirty="0">
                <a:solidFill>
                  <a:srgbClr val="333333"/>
                </a:solidFill>
                <a:latin typeface="微軟正黑體" panose="020B0604030504040204" pitchFamily="34" charset="-120"/>
                <a:ea typeface="微軟正黑體" panose="020B0604030504040204" pitchFamily="34" charset="-120"/>
              </a:rPr>
              <a:t>證明文件都要有正本、影本。</a:t>
            </a:r>
            <a:endParaRPr lang="en-US" altLang="zh-TW" b="1" dirty="0">
              <a:solidFill>
                <a:srgbClr val="333333"/>
              </a:solidFill>
              <a:latin typeface="微軟正黑體" panose="020B0604030504040204" pitchFamily="34" charset="-120"/>
              <a:ea typeface="微軟正黑體" panose="020B0604030504040204" pitchFamily="34" charset="-120"/>
            </a:endParaRPr>
          </a:p>
          <a:p>
            <a:endParaRPr lang="en-US" altLang="zh-TW" sz="2800" b="1" dirty="0">
              <a:solidFill>
                <a:srgbClr val="333333"/>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13</a:t>
            </a:fld>
            <a:endParaRPr lang="en-US" altLang="zh-TW"/>
          </a:p>
        </p:txBody>
      </p:sp>
    </p:spTree>
    <p:extLst>
      <p:ext uri="{BB962C8B-B14F-4D97-AF65-F5344CB8AC3E}">
        <p14:creationId xmlns:p14="http://schemas.microsoft.com/office/powerpoint/2010/main" val="1816866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9512" y="344269"/>
            <a:ext cx="7992888" cy="523220"/>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Q8:</a:t>
            </a:r>
            <a:r>
              <a:rPr lang="zh-TW" altLang="en-US" sz="2800" b="1" dirty="0">
                <a:solidFill>
                  <a:srgbClr val="333333"/>
                </a:solidFill>
                <a:latin typeface="微軟正黑體" panose="020B0604030504040204" pitchFamily="34" charset="-120"/>
                <a:ea typeface="微軟正黑體" panose="020B0604030504040204" pitchFamily="34" charset="-120"/>
              </a:rPr>
              <a:t>在同一學區內遷移戶籍者，設籍日應如何計算？</a:t>
            </a: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13" name="矩形 12"/>
          <p:cNvSpPr/>
          <p:nvPr/>
        </p:nvSpPr>
        <p:spPr>
          <a:xfrm>
            <a:off x="601431" y="891125"/>
            <a:ext cx="8064896" cy="6001643"/>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A8:</a:t>
            </a:r>
          </a:p>
          <a:p>
            <a:r>
              <a:rPr lang="zh-TW" altLang="zh-TW" sz="2800" b="1" dirty="0">
                <a:latin typeface="微軟正黑體" panose="020B0604030504040204" pitchFamily="34" charset="-120"/>
                <a:ea typeface="微軟正黑體" panose="020B0604030504040204" pitchFamily="34" charset="-120"/>
              </a:rPr>
              <a:t>如果新生之戶籍在總量管制學校學區內有變動，</a:t>
            </a:r>
            <a:r>
              <a:rPr lang="zh-TW" altLang="en-US" sz="2800" b="1" dirty="0">
                <a:latin typeface="微軟正黑體" panose="020B0604030504040204" pitchFamily="34" charset="-120"/>
                <a:ea typeface="微軟正黑體" panose="020B0604030504040204" pitchFamily="34" charset="-120"/>
              </a:rPr>
              <a:t>以下證明文件請擇一攜帶：甲式或詳細記事之戶口名簿</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親臨戶政事務所申請最近一個月內之戶籍謄本</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全戶含詳細記事</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列印內政部戶政司「電子戶籍謄本」</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列印「個人化資料自主運用」</a:t>
            </a:r>
            <a:r>
              <a:rPr lang="en-US" altLang="zh-TW" sz="2800" b="1" dirty="0">
                <a:latin typeface="微軟正黑體" panose="020B0604030504040204" pitchFamily="34" charset="-120"/>
                <a:ea typeface="微軟正黑體" panose="020B0604030504040204" pitchFamily="34" charset="-120"/>
              </a:rPr>
              <a:t>(</a:t>
            </a:r>
            <a:r>
              <a:rPr lang="en-US" altLang="zh-TW" sz="2800" b="1" dirty="0" err="1">
                <a:latin typeface="微軟正黑體" panose="020B0604030504040204" pitchFamily="34" charset="-120"/>
                <a:ea typeface="微軟正黑體" panose="020B0604030504040204" pitchFamily="34" charset="-120"/>
              </a:rPr>
              <a:t>MyData</a:t>
            </a:r>
            <a:r>
              <a:rPr lang="en-US" altLang="zh-TW" sz="2800" b="1" dirty="0">
                <a:latin typeface="微軟正黑體" panose="020B0604030504040204" pitchFamily="34" charset="-120"/>
                <a:ea typeface="微軟正黑體" panose="020B0604030504040204" pitchFamily="34" charset="-120"/>
              </a:rPr>
              <a:t>) </a:t>
            </a:r>
            <a:r>
              <a:rPr lang="zh-TW" altLang="en-US" sz="2800" b="1" dirty="0">
                <a:latin typeface="微軟正黑體" panose="020B0604030504040204" pitchFamily="34" charset="-120"/>
                <a:ea typeface="微軟正黑體" panose="020B0604030504040204" pitchFamily="34" charset="-120"/>
              </a:rPr>
              <a:t>現戶全戶戶籍資料</a:t>
            </a:r>
            <a:r>
              <a:rPr lang="zh-TW" altLang="zh-TW" sz="2800" b="1" dirty="0">
                <a:latin typeface="微軟正黑體" panose="020B0604030504040204" pitchFamily="34" charset="-120"/>
                <a:ea typeface="微軟正黑體" panose="020B0604030504040204" pitchFamily="34" charset="-120"/>
              </a:rPr>
              <a:t>，讓</a:t>
            </a:r>
            <a:r>
              <a:rPr lang="zh-TW" altLang="en-US" sz="2800" b="1" dirty="0">
                <a:latin typeface="微軟正黑體" panose="020B0604030504040204" pitchFamily="34" charset="-120"/>
                <a:ea typeface="微軟正黑體" panose="020B0604030504040204" pitchFamily="34" charset="-120"/>
              </a:rPr>
              <a:t>學校查驗新生</a:t>
            </a:r>
            <a:r>
              <a:rPr lang="zh-TW" altLang="zh-TW" sz="2800" b="1" dirty="0">
                <a:latin typeface="微軟正黑體" panose="020B0604030504040204" pitchFamily="34" charset="-120"/>
                <a:ea typeface="微軟正黑體" panose="020B0604030504040204" pitchFamily="34" charset="-120"/>
              </a:rPr>
              <a:t>在學區內的遷徙紀錄，</a:t>
            </a:r>
            <a:r>
              <a:rPr lang="zh-TW" altLang="en-US" sz="2800" b="1" dirty="0">
                <a:latin typeface="微軟正黑體" panose="020B0604030504040204" pitchFamily="34" charset="-120"/>
                <a:ea typeface="微軟正黑體" panose="020B0604030504040204" pitchFamily="34" charset="-120"/>
              </a:rPr>
              <a:t>將可採計在本學區最早之設籍日（但幾次遷徙地必須在同一學區內，且日期是銜接的，倘戶籍所屬學區為共同學區，而共同學區內含遷徙前 </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後 </a:t>
            </a:r>
            <a:r>
              <a:rPr lang="en-US" altLang="zh-TW" sz="2800" b="1" dirty="0">
                <a:latin typeface="微軟正黑體" panose="020B0604030504040204" pitchFamily="34" charset="-120"/>
                <a:ea typeface="微軟正黑體" panose="020B0604030504040204" pitchFamily="34" charset="-120"/>
              </a:rPr>
              <a:t>)</a:t>
            </a:r>
            <a:r>
              <a:rPr lang="zh-TW" altLang="en-US" sz="2800" b="1" dirty="0">
                <a:latin typeface="微軟正黑體" panose="020B0604030504040204" pitchFamily="34" charset="-120"/>
                <a:ea typeface="微軟正黑體" panose="020B0604030504040204" pitchFamily="34" charset="-120"/>
              </a:rPr>
              <a:t>學區學校，亦符合同一學區）。</a:t>
            </a:r>
            <a:endParaRPr lang="en-US" altLang="zh-TW" sz="3600" b="1" dirty="0">
              <a:latin typeface="微軟正黑體" panose="020B0604030504040204" pitchFamily="34" charset="-120"/>
              <a:ea typeface="微軟正黑體" panose="020B0604030504040204" pitchFamily="34" charset="-120"/>
            </a:endParaRPr>
          </a:p>
          <a:p>
            <a:endParaRPr lang="en-US" altLang="zh-TW" sz="2000" b="1" dirty="0">
              <a:solidFill>
                <a:srgbClr val="333333"/>
              </a:solidFill>
              <a:latin typeface="微軟正黑體" panose="020B0604030504040204" pitchFamily="34" charset="-120"/>
              <a:ea typeface="微軟正黑體" panose="020B0604030504040204" pitchFamily="34" charset="-120"/>
            </a:endParaRPr>
          </a:p>
          <a:p>
            <a:endParaRPr lang="en-US" altLang="zh-TW" sz="2800" b="1" dirty="0">
              <a:solidFill>
                <a:srgbClr val="FF0000"/>
              </a:solidFill>
              <a:latin typeface="微軟正黑體" panose="020B0604030504040204" pitchFamily="34" charset="-120"/>
              <a:ea typeface="微軟正黑體" panose="020B0604030504040204" pitchFamily="34" charset="-120"/>
            </a:endParaRPr>
          </a:p>
          <a:p>
            <a:endParaRPr lang="zh-TW" altLang="en-US" sz="2800" b="1" dirty="0">
              <a:solidFill>
                <a:srgbClr val="333333"/>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14</a:t>
            </a:fld>
            <a:endParaRPr lang="en-US" altLang="zh-TW"/>
          </a:p>
        </p:txBody>
      </p:sp>
    </p:spTree>
    <p:extLst>
      <p:ext uri="{BB962C8B-B14F-4D97-AF65-F5344CB8AC3E}">
        <p14:creationId xmlns:p14="http://schemas.microsoft.com/office/powerpoint/2010/main" val="122553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87624" y="344269"/>
            <a:ext cx="7128792" cy="492443"/>
          </a:xfrm>
          <a:prstGeom prst="rect">
            <a:avLst/>
          </a:prstGeom>
        </p:spPr>
        <p:txBody>
          <a:bodyPr wrap="square">
            <a:spAutoFit/>
          </a:bodyPr>
          <a:lstStyle/>
          <a:p>
            <a:endParaRPr lang="zh-TW" altLang="en-US" sz="26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5" name="矩形 4"/>
          <p:cNvSpPr/>
          <p:nvPr/>
        </p:nvSpPr>
        <p:spPr>
          <a:xfrm>
            <a:off x="395537" y="336138"/>
            <a:ext cx="8147032" cy="1600438"/>
          </a:xfrm>
          <a:prstGeom prst="rect">
            <a:avLst/>
          </a:prstGeom>
        </p:spPr>
        <p:txBody>
          <a:bodyPr wrap="square">
            <a:spAutoFit/>
          </a:bodyPr>
          <a:lstStyle/>
          <a:p>
            <a:r>
              <a:rPr lang="en-US" altLang="zh-TW" sz="2600" b="1" dirty="0">
                <a:solidFill>
                  <a:srgbClr val="333333"/>
                </a:solidFill>
                <a:latin typeface="微軟正黑體" panose="020B0604030504040204" pitchFamily="34" charset="-120"/>
                <a:ea typeface="微軟正黑體" panose="020B0604030504040204" pitchFamily="34" charset="-120"/>
              </a:rPr>
              <a:t>Q9:</a:t>
            </a:r>
            <a:r>
              <a:rPr lang="en-US" altLang="zh-TW" b="1" dirty="0">
                <a:latin typeface="微軟正黑體" panose="020B0604030504040204" pitchFamily="34" charset="-120"/>
                <a:ea typeface="微軟正黑體" panose="020B0604030504040204" pitchFamily="34" charset="-120"/>
              </a:rPr>
              <a:t>若</a:t>
            </a:r>
            <a:r>
              <a:rPr lang="zh-TW" altLang="en-US" b="1" dirty="0">
                <a:solidFill>
                  <a:srgbClr val="FF0000"/>
                </a:solidFill>
                <a:latin typeface="微軟正黑體" panose="020B0604030504040204" pitchFamily="34" charset="-120"/>
                <a:ea typeface="微軟正黑體" panose="020B0604030504040204" pitchFamily="34" charset="-120"/>
              </a:rPr>
              <a:t>新生因學區調整／新生之手足</a:t>
            </a:r>
            <a:r>
              <a:rPr lang="en-US" altLang="zh-TW" b="1" dirty="0">
                <a:solidFill>
                  <a:srgbClr val="FF0000"/>
                </a:solidFill>
                <a:latin typeface="微軟正黑體" panose="020B0604030504040204" pitchFamily="34" charset="-120"/>
                <a:ea typeface="微軟正黑體" panose="020B0604030504040204" pitchFamily="34" charset="-120"/>
              </a:rPr>
              <a:t>(</a:t>
            </a:r>
            <a:r>
              <a:rPr lang="zh-TW" altLang="en-US" b="1" dirty="0">
                <a:solidFill>
                  <a:srgbClr val="FF0000"/>
                </a:solidFill>
                <a:latin typeface="微軟正黑體" panose="020B0604030504040204" pitchFamily="34" charset="-120"/>
                <a:ea typeface="微軟正黑體" panose="020B0604030504040204" pitchFamily="34" charset="-120"/>
              </a:rPr>
              <a:t>親兄姐</a:t>
            </a:r>
            <a:r>
              <a:rPr lang="en-US" altLang="zh-TW" b="1" dirty="0">
                <a:solidFill>
                  <a:srgbClr val="FF0000"/>
                </a:solidFill>
                <a:latin typeface="微軟正黑體" panose="020B0604030504040204" pitchFamily="34" charset="-120"/>
                <a:ea typeface="微軟正黑體" panose="020B0604030504040204" pitchFamily="34" charset="-120"/>
              </a:rPr>
              <a:t>)</a:t>
            </a:r>
            <a:r>
              <a:rPr lang="zh-TW" altLang="en-US" b="1" dirty="0">
                <a:solidFill>
                  <a:srgbClr val="FF0000"/>
                </a:solidFill>
                <a:latin typeface="微軟正黑體" panose="020B0604030504040204" pitchFamily="34" charset="-120"/>
                <a:ea typeface="微軟正黑體" panose="020B0604030504040204" pitchFamily="34" charset="-120"/>
              </a:rPr>
              <a:t>曾於以前年度經原學區學校額滿轉介</a:t>
            </a:r>
            <a:r>
              <a:rPr lang="zh-TW" altLang="en-US" b="1" dirty="0">
                <a:solidFill>
                  <a:srgbClr val="333333"/>
                </a:solidFill>
                <a:latin typeface="微軟正黑體" panose="020B0604030504040204" pitchFamily="34" charset="-120"/>
                <a:ea typeface="微軟正黑體" panose="020B0604030504040204" pitchFamily="34" charset="-120"/>
              </a:rPr>
              <a:t>至其他學校，造成新生與</a:t>
            </a:r>
            <a:r>
              <a:rPr lang="zh-TW" altLang="en-US" b="1" dirty="0">
                <a:solidFill>
                  <a:srgbClr val="FF0000"/>
                </a:solidFill>
                <a:latin typeface="微軟正黑體" panose="020B0604030504040204" pitchFamily="34" charset="-120"/>
                <a:ea typeface="微軟正黑體" panose="020B0604030504040204" pitchFamily="34" charset="-120"/>
              </a:rPr>
              <a:t>已入學</a:t>
            </a:r>
            <a:r>
              <a:rPr lang="zh-TW" altLang="en-US" b="1" u="sng" dirty="0">
                <a:solidFill>
                  <a:srgbClr val="FF0000"/>
                </a:solidFill>
                <a:latin typeface="微軟正黑體" panose="020B0604030504040204" pitchFamily="34" charset="-120"/>
                <a:ea typeface="微軟正黑體" panose="020B0604030504040204" pitchFamily="34" charset="-120"/>
              </a:rPr>
              <a:t>國小</a:t>
            </a:r>
            <a:r>
              <a:rPr lang="zh-TW" altLang="en-US" b="1" dirty="0">
                <a:solidFill>
                  <a:srgbClr val="FF0000"/>
                </a:solidFill>
                <a:latin typeface="微軟正黑體" panose="020B0604030504040204" pitchFamily="34" charset="-120"/>
                <a:ea typeface="微軟正黑體" panose="020B0604030504040204" pitchFamily="34" charset="-120"/>
              </a:rPr>
              <a:t>之手足</a:t>
            </a:r>
            <a:r>
              <a:rPr lang="en-US" altLang="zh-TW" b="1" dirty="0">
                <a:solidFill>
                  <a:srgbClr val="FF0000"/>
                </a:solidFill>
                <a:latin typeface="微軟正黑體" panose="020B0604030504040204" pitchFamily="34" charset="-120"/>
                <a:ea typeface="微軟正黑體" panose="020B0604030504040204" pitchFamily="34" charset="-120"/>
              </a:rPr>
              <a:t> </a:t>
            </a:r>
            <a:r>
              <a:rPr lang="en-US" altLang="zh-TW" b="1" dirty="0">
                <a:solidFill>
                  <a:srgbClr val="333333"/>
                </a:solidFill>
                <a:latin typeface="微軟正黑體" panose="020B0604030504040204" pitchFamily="34" charset="-120"/>
                <a:ea typeface="微軟正黑體" panose="020B0604030504040204" pitchFamily="34" charset="-120"/>
              </a:rPr>
              <a:t>(</a:t>
            </a:r>
            <a:r>
              <a:rPr lang="zh-TW" altLang="en-US" b="1" dirty="0">
                <a:solidFill>
                  <a:srgbClr val="333333"/>
                </a:solidFill>
                <a:latin typeface="微軟正黑體" panose="020B0604030504040204" pitchFamily="34" charset="-120"/>
                <a:ea typeface="微軟正黑體" panose="020B0604030504040204" pitchFamily="34" charset="-120"/>
              </a:rPr>
              <a:t>親兄姐</a:t>
            </a:r>
            <a:r>
              <a:rPr lang="en-US" altLang="zh-TW" b="1" dirty="0">
                <a:solidFill>
                  <a:srgbClr val="333333"/>
                </a:solidFill>
                <a:latin typeface="微軟正黑體" panose="020B0604030504040204" pitchFamily="34" charset="-120"/>
                <a:ea typeface="微軟正黑體" panose="020B0604030504040204" pitchFamily="34" charset="-120"/>
              </a:rPr>
              <a:t>)</a:t>
            </a:r>
            <a:r>
              <a:rPr lang="zh-TW" altLang="en-US" b="1" dirty="0">
                <a:solidFill>
                  <a:srgbClr val="333333"/>
                </a:solidFill>
                <a:latin typeface="微軟正黑體" panose="020B0604030504040204" pitchFamily="34" charset="-120"/>
                <a:ea typeface="微軟正黑體" panose="020B0604030504040204" pitchFamily="34" charset="-120"/>
              </a:rPr>
              <a:t>不同校時，新生得否至手足就讀之學校辦理</a:t>
            </a:r>
            <a:r>
              <a:rPr lang="zh-TW" altLang="en-US" b="1" dirty="0">
                <a:latin typeface="微軟正黑體" panose="020B0604030504040204" pitchFamily="34" charset="-120"/>
                <a:ea typeface="微軟正黑體" panose="020B0604030504040204" pitchFamily="34" charset="-120"/>
              </a:rPr>
              <a:t>入學資格審查呢？入學</a:t>
            </a:r>
            <a:r>
              <a:rPr lang="zh-TW" altLang="en-US" b="1" dirty="0">
                <a:solidFill>
                  <a:srgbClr val="333333"/>
                </a:solidFill>
                <a:latin typeface="微軟正黑體" panose="020B0604030504040204" pitchFamily="34" charset="-120"/>
                <a:ea typeface="微軟正黑體" panose="020B0604030504040204" pitchFamily="34" charset="-120"/>
              </a:rPr>
              <a:t>資格如何認定？</a:t>
            </a:r>
          </a:p>
        </p:txBody>
      </p:sp>
      <p:sp>
        <p:nvSpPr>
          <p:cNvPr id="6" name="矩形 5"/>
          <p:cNvSpPr/>
          <p:nvPr/>
        </p:nvSpPr>
        <p:spPr>
          <a:xfrm>
            <a:off x="566733" y="2048702"/>
            <a:ext cx="8280919" cy="3477875"/>
          </a:xfrm>
          <a:prstGeom prst="rect">
            <a:avLst/>
          </a:prstGeom>
        </p:spPr>
        <p:txBody>
          <a:bodyPr wrap="square">
            <a:spAutoFit/>
          </a:bodyPr>
          <a:lstStyle/>
          <a:p>
            <a:r>
              <a:rPr lang="en-US" altLang="zh-TW" sz="2200" dirty="0">
                <a:latin typeface="微軟正黑體" panose="020B0604030504040204" pitchFamily="34" charset="-120"/>
                <a:ea typeface="微軟正黑體" panose="020B0604030504040204" pitchFamily="34" charset="-120"/>
              </a:rPr>
              <a:t>A9: </a:t>
            </a:r>
            <a:r>
              <a:rPr lang="zh-TW" altLang="en-US" sz="2200" b="1" dirty="0">
                <a:solidFill>
                  <a:srgbClr val="FF0000"/>
                </a:solidFill>
                <a:latin typeface="微軟正黑體" panose="020B0604030504040204" pitchFamily="34" charset="-120"/>
                <a:ea typeface="微軟正黑體" panose="020B0604030504040204" pitchFamily="34" charset="-120"/>
              </a:rPr>
              <a:t>可以，但須完成以下作業，新生入學資格之認定則等同原學區，權益不受損</a:t>
            </a:r>
            <a:r>
              <a:rPr lang="zh-TW" altLang="en-US" sz="2200" dirty="0">
                <a:solidFill>
                  <a:srgbClr val="FF0000"/>
                </a:solidFill>
                <a:latin typeface="微軟正黑體" panose="020B0604030504040204" pitchFamily="34" charset="-120"/>
                <a:ea typeface="微軟正黑體" panose="020B0604030504040204" pitchFamily="34" charset="-120"/>
              </a:rPr>
              <a:t>：</a:t>
            </a:r>
            <a:endParaRPr lang="en-US" altLang="zh-TW" sz="2200" b="1" dirty="0">
              <a:solidFill>
                <a:srgbClr val="FF0000"/>
              </a:solidFill>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200" b="1" dirty="0">
                <a:latin typeface="微軟正黑體" panose="020B0604030504040204" pitchFamily="34" charset="-120"/>
                <a:ea typeface="微軟正黑體" panose="020B0604030504040204" pitchFamily="34" charset="-120"/>
              </a:rPr>
              <a:t>請</a:t>
            </a:r>
            <a:r>
              <a:rPr lang="zh-TW" altLang="en-US" sz="2200" b="1" u="sng" dirty="0">
                <a:latin typeface="微軟正黑體" panose="020B0604030504040204" pitchFamily="34" charset="-120"/>
                <a:ea typeface="微軟正黑體" panose="020B0604030504040204" pitchFamily="34" charset="-120"/>
              </a:rPr>
              <a:t>事先準備</a:t>
            </a:r>
            <a:r>
              <a:rPr lang="zh-TW" altLang="en-US" sz="2200" dirty="0">
                <a:latin typeface="微軟正黑體" panose="020B0604030504040204" pitchFamily="34" charset="-120"/>
                <a:ea typeface="微軟正黑體" panose="020B0604030504040204" pitchFamily="34" charset="-120"/>
              </a:rPr>
              <a:t>：「兄姐之在學證明」（請向兄姐就讀學校教務處註冊組申請，或先以電話告知）。</a:t>
            </a:r>
            <a:endParaRPr lang="en-US" altLang="zh-TW" sz="2200" dirty="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200" b="1" dirty="0">
                <a:latin typeface="微軟正黑體" panose="020B0604030504040204" pitchFamily="34" charset="-120"/>
                <a:ea typeface="微軟正黑體" panose="020B0604030504040204" pitchFamily="34" charset="-120"/>
              </a:rPr>
              <a:t>請</a:t>
            </a:r>
            <a:r>
              <a:rPr lang="zh-TW" altLang="en-US" sz="2200" b="1" u="sng" dirty="0">
                <a:latin typeface="微軟正黑體" panose="020B0604030504040204" pitchFamily="34" charset="-120"/>
                <a:ea typeface="微軟正黑體" panose="020B0604030504040204" pitchFamily="34" charset="-120"/>
              </a:rPr>
              <a:t>事先</a:t>
            </a:r>
            <a:r>
              <a:rPr lang="zh-TW" altLang="en-US" sz="2200" b="1" dirty="0">
                <a:latin typeface="微軟正黑體" panose="020B0604030504040204" pitchFamily="34" charset="-120"/>
                <a:ea typeface="微軟正黑體" panose="020B0604030504040204" pitchFamily="34" charset="-120"/>
              </a:rPr>
              <a:t>至</a:t>
            </a:r>
            <a:r>
              <a:rPr lang="en-US" altLang="zh-TW" sz="2200" b="1" dirty="0">
                <a:latin typeface="微軟正黑體" panose="020B0604030504040204" pitchFamily="34" charset="-120"/>
                <a:ea typeface="微軟正黑體" panose="020B0604030504040204" pitchFamily="34" charset="-120"/>
              </a:rPr>
              <a:t>【</a:t>
            </a:r>
            <a:r>
              <a:rPr lang="zh-TW" altLang="en-US" sz="2200" b="1" dirty="0">
                <a:latin typeface="微軟正黑體" panose="020B0604030504040204" pitchFamily="34" charset="-120"/>
                <a:ea typeface="微軟正黑體" panose="020B0604030504040204" pitchFamily="34" charset="-120"/>
              </a:rPr>
              <a:t>原學區</a:t>
            </a:r>
            <a:r>
              <a:rPr lang="en-US" altLang="zh-TW" sz="2200" b="1" dirty="0">
                <a:latin typeface="微軟正黑體" panose="020B0604030504040204" pitchFamily="34" charset="-120"/>
                <a:ea typeface="微軟正黑體" panose="020B0604030504040204" pitchFamily="34" charset="-120"/>
              </a:rPr>
              <a:t>】</a:t>
            </a:r>
            <a:r>
              <a:rPr lang="zh-TW" altLang="en-US" sz="2200" b="1" dirty="0">
                <a:latin typeface="微軟正黑體" panose="020B0604030504040204" pitchFamily="34" charset="-120"/>
                <a:ea typeface="微軟正黑體" panose="020B0604030504040204" pitchFamily="34" charset="-120"/>
              </a:rPr>
              <a:t>辦理放棄入學資格審查</a:t>
            </a:r>
            <a:r>
              <a:rPr lang="zh-TW" altLang="en-US" sz="2200" dirty="0">
                <a:latin typeface="微軟正黑體" panose="020B0604030504040204" pitchFamily="34" charset="-120"/>
                <a:ea typeface="微軟正黑體" panose="020B0604030504040204" pitchFamily="34" charset="-120"/>
              </a:rPr>
              <a:t>：填寫「放棄入學資格審查切結書」，送至原學區學校教務處註冊組核蓋學校戳章。</a:t>
            </a:r>
            <a:endParaRPr lang="en-US" altLang="zh-TW" sz="2200" dirty="0">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200" b="1" u="sng" dirty="0">
                <a:latin typeface="微軟正黑體" panose="020B0604030504040204" pitchFamily="34" charset="-120"/>
                <a:ea typeface="微軟正黑體" panose="020B0604030504040204" pitchFamily="34" charset="-120"/>
              </a:rPr>
              <a:t>登記資格審查當日</a:t>
            </a:r>
            <a:r>
              <a:rPr lang="zh-TW" altLang="en-US" sz="2200" dirty="0">
                <a:latin typeface="微軟正黑體" panose="020B0604030504040204" pitchFamily="34" charset="-120"/>
                <a:ea typeface="微軟正黑體" panose="020B0604030504040204" pitchFamily="34" charset="-120"/>
              </a:rPr>
              <a:t>：持「兄姐之在學證明」及「原學區學校已蓋戳章之放棄入學資格審查切結書」至</a:t>
            </a:r>
            <a:r>
              <a:rPr lang="en-US" altLang="zh-TW" sz="2200" dirty="0">
                <a:latin typeface="微軟正黑體" panose="020B0604030504040204" pitchFamily="34" charset="-120"/>
                <a:ea typeface="微軟正黑體" panose="020B0604030504040204" pitchFamily="34" charset="-120"/>
              </a:rPr>
              <a:t>【</a:t>
            </a:r>
            <a:r>
              <a:rPr lang="zh-TW" altLang="en-US" sz="2200" dirty="0">
                <a:latin typeface="微軟正黑體" panose="020B0604030504040204" pitchFamily="34" charset="-120"/>
                <a:ea typeface="微軟正黑體" panose="020B0604030504040204" pitchFamily="34" charset="-120"/>
              </a:rPr>
              <a:t>兄姐就讀學校</a:t>
            </a:r>
            <a:r>
              <a:rPr lang="en-US" altLang="zh-TW" sz="2200" dirty="0">
                <a:latin typeface="微軟正黑體" panose="020B0604030504040204" pitchFamily="34" charset="-120"/>
                <a:ea typeface="微軟正黑體" panose="020B0604030504040204" pitchFamily="34" charset="-120"/>
              </a:rPr>
              <a:t>】</a:t>
            </a:r>
            <a:r>
              <a:rPr lang="zh-TW" altLang="en-US" sz="2200" dirty="0">
                <a:latin typeface="微軟正黑體" panose="020B0604030504040204" pitchFamily="34" charset="-120"/>
                <a:ea typeface="微軟正黑體" panose="020B0604030504040204" pitchFamily="34" charset="-120"/>
              </a:rPr>
              <a:t>辦理入學登記資格審查。</a:t>
            </a:r>
          </a:p>
        </p:txBody>
      </p:sp>
      <p:sp>
        <p:nvSpPr>
          <p:cNvPr id="2" name="投影片編號版面配置區 1"/>
          <p:cNvSpPr>
            <a:spLocks noGrp="1"/>
          </p:cNvSpPr>
          <p:nvPr>
            <p:ph type="sldNum" sz="quarter" idx="12"/>
          </p:nvPr>
        </p:nvSpPr>
        <p:spPr>
          <a:xfrm>
            <a:off x="5724128" y="6328027"/>
            <a:ext cx="1905000" cy="457200"/>
          </a:xfrm>
        </p:spPr>
        <p:txBody>
          <a:bodyPr/>
          <a:lstStyle/>
          <a:p>
            <a:pPr>
              <a:defRPr/>
            </a:pPr>
            <a:fld id="{921803BC-94F3-4A81-92B3-54B09B519915}" type="slidenum">
              <a:rPr lang="en-US" altLang="zh-TW" smtClean="0"/>
              <a:pPr>
                <a:defRPr/>
              </a:pPr>
              <a:t>15</a:t>
            </a:fld>
            <a:endParaRPr lang="en-US" altLang="zh-TW" dirty="0"/>
          </a:p>
        </p:txBody>
      </p:sp>
      <p:sp>
        <p:nvSpPr>
          <p:cNvPr id="7" name="矩形 6"/>
          <p:cNvSpPr/>
          <p:nvPr/>
        </p:nvSpPr>
        <p:spPr>
          <a:xfrm>
            <a:off x="395536" y="5500019"/>
            <a:ext cx="6768724" cy="912429"/>
          </a:xfrm>
          <a:prstGeom prst="rect">
            <a:avLst/>
          </a:prstGeom>
          <a:solidFill>
            <a:srgbClr val="FFCC99"/>
          </a:solidFill>
        </p:spPr>
        <p:txBody>
          <a:bodyPr wrap="square">
            <a:spAutoFit/>
          </a:bodyPr>
          <a:lstStyle/>
          <a:p>
            <a:pPr>
              <a:lnSpc>
                <a:spcPts val="1500"/>
              </a:lnSpc>
            </a:pPr>
            <a:r>
              <a:rPr lang="zh-TW" altLang="en-US" sz="2000" b="1" dirty="0">
                <a:solidFill>
                  <a:schemeClr val="tx2"/>
                </a:solidFill>
                <a:latin typeface="微軟正黑體" panose="020B0604030504040204" pitchFamily="34" charset="-120"/>
                <a:ea typeface="微軟正黑體" panose="020B0604030504040204" pitchFamily="34" charset="-120"/>
              </a:rPr>
              <a:t>備註：</a:t>
            </a:r>
            <a:endParaRPr lang="en-US" altLang="zh-TW" sz="2000" b="1" dirty="0">
              <a:solidFill>
                <a:schemeClr val="tx2"/>
              </a:solidFill>
              <a:latin typeface="微軟正黑體" panose="020B0604030504040204" pitchFamily="34" charset="-120"/>
              <a:ea typeface="微軟正黑體" panose="020B0604030504040204" pitchFamily="34" charset="-120"/>
            </a:endParaRPr>
          </a:p>
          <a:p>
            <a:pPr>
              <a:lnSpc>
                <a:spcPts val="1500"/>
              </a:lnSpc>
              <a:spcBef>
                <a:spcPts val="600"/>
              </a:spcBef>
              <a:spcAft>
                <a:spcPts val="600"/>
              </a:spcAft>
            </a:pPr>
            <a:r>
              <a:rPr lang="zh-TW" altLang="en-US" sz="2000" b="1" dirty="0">
                <a:solidFill>
                  <a:schemeClr val="tx2"/>
                </a:solidFill>
                <a:latin typeface="微軟正黑體" panose="020B0604030504040204" pitchFamily="34" charset="-120"/>
                <a:ea typeface="微軟正黑體" panose="020B0604030504040204" pitchFamily="34" charset="-120"/>
              </a:rPr>
              <a:t>新生親兄姐</a:t>
            </a:r>
            <a:r>
              <a:rPr lang="en-US" altLang="zh-TW" sz="2000" b="1" dirty="0">
                <a:solidFill>
                  <a:schemeClr val="tx2"/>
                </a:solidFill>
                <a:latin typeface="微軟正黑體" panose="020B0604030504040204" pitchFamily="34" charset="-120"/>
                <a:ea typeface="微軟正黑體" panose="020B0604030504040204" pitchFamily="34" charset="-120"/>
              </a:rPr>
              <a:t>113</a:t>
            </a:r>
            <a:r>
              <a:rPr lang="zh-TW" altLang="en-US" sz="2000" b="1" dirty="0">
                <a:solidFill>
                  <a:schemeClr val="tx2"/>
                </a:solidFill>
                <a:latin typeface="微軟正黑體" panose="020B0604030504040204" pitchFamily="34" charset="-120"/>
                <a:ea typeface="微軟正黑體" panose="020B0604030504040204" pitchFamily="34" charset="-120"/>
              </a:rPr>
              <a:t>學年度國小就讀一至五年級在學證明</a:t>
            </a:r>
            <a:r>
              <a:rPr lang="en-US" altLang="zh-TW" sz="2000" b="1" dirty="0">
                <a:solidFill>
                  <a:schemeClr val="tx2"/>
                </a:solidFill>
                <a:latin typeface="微軟正黑體" panose="020B0604030504040204" pitchFamily="34" charset="-120"/>
                <a:ea typeface="微軟正黑體" panose="020B0604030504040204" pitchFamily="34" charset="-120"/>
              </a:rPr>
              <a:t>(</a:t>
            </a:r>
            <a:r>
              <a:rPr lang="zh-TW" altLang="en-US" sz="2000" b="1" dirty="0">
                <a:solidFill>
                  <a:schemeClr val="tx2"/>
                </a:solidFill>
                <a:latin typeface="微軟正黑體" panose="020B0604030504040204" pitchFamily="34" charset="-120"/>
                <a:ea typeface="微軟正黑體" panose="020B0604030504040204" pitchFamily="34" charset="-120"/>
              </a:rPr>
              <a:t>擇一</a:t>
            </a:r>
            <a:r>
              <a:rPr lang="en-US" altLang="zh-TW" sz="2000" b="1" dirty="0">
                <a:solidFill>
                  <a:schemeClr val="tx2"/>
                </a:solidFill>
                <a:latin typeface="微軟正黑體" panose="020B0604030504040204" pitchFamily="34" charset="-120"/>
                <a:ea typeface="微軟正黑體" panose="020B0604030504040204" pitchFamily="34" charset="-120"/>
              </a:rPr>
              <a:t>)</a:t>
            </a:r>
            <a:r>
              <a:rPr lang="zh-TW" altLang="en-US" sz="2000" b="1" dirty="0">
                <a:solidFill>
                  <a:schemeClr val="tx2"/>
                </a:solidFill>
                <a:latin typeface="微軟正黑體" panose="020B0604030504040204" pitchFamily="34" charset="-120"/>
                <a:ea typeface="微軟正黑體" panose="020B0604030504040204" pitchFamily="34" charset="-120"/>
              </a:rPr>
              <a:t>。</a:t>
            </a:r>
            <a:endParaRPr lang="en-US" altLang="zh-TW" sz="2000" b="1" dirty="0">
              <a:solidFill>
                <a:schemeClr val="tx2"/>
              </a:solidFill>
              <a:latin typeface="微軟正黑體" panose="020B0604030504040204" pitchFamily="34" charset="-120"/>
              <a:ea typeface="微軟正黑體" panose="020B0604030504040204" pitchFamily="34" charset="-120"/>
            </a:endParaRPr>
          </a:p>
          <a:p>
            <a:pPr>
              <a:lnSpc>
                <a:spcPts val="1500"/>
              </a:lnSpc>
              <a:spcBef>
                <a:spcPts val="600"/>
              </a:spcBef>
              <a:spcAft>
                <a:spcPts val="600"/>
              </a:spcAft>
            </a:pPr>
            <a:r>
              <a:rPr lang="zh-TW" altLang="en-US" sz="2000" b="1" u="sng" dirty="0">
                <a:solidFill>
                  <a:schemeClr val="tx2"/>
                </a:solidFill>
                <a:latin typeface="微軟正黑體" panose="020B0604030504040204" pitchFamily="34" charset="-120"/>
                <a:ea typeface="微軟正黑體" panose="020B0604030504040204" pitchFamily="34" charset="-120"/>
              </a:rPr>
              <a:t>六年級在學證明不予採認</a:t>
            </a:r>
            <a:r>
              <a:rPr lang="zh-TW" altLang="en-US" sz="2000" b="1" dirty="0">
                <a:solidFill>
                  <a:schemeClr val="tx2"/>
                </a:solidFill>
                <a:latin typeface="微軟正黑體" panose="020B0604030504040204" pitchFamily="34" charset="-120"/>
                <a:ea typeface="微軟正黑體" panose="020B0604030504040204" pitchFamily="34" charset="-120"/>
              </a:rPr>
              <a:t>，因新生入學時，親兄姐已畢業。</a:t>
            </a:r>
            <a:endParaRPr lang="en-US" altLang="zh-TW" sz="2000" b="1" dirty="0">
              <a:solidFill>
                <a:schemeClr val="tx2"/>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03130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87624" y="344269"/>
            <a:ext cx="7128792" cy="492443"/>
          </a:xfrm>
          <a:prstGeom prst="rect">
            <a:avLst/>
          </a:prstGeom>
        </p:spPr>
        <p:txBody>
          <a:bodyPr wrap="square">
            <a:spAutoFit/>
          </a:bodyPr>
          <a:lstStyle/>
          <a:p>
            <a:endParaRPr lang="zh-TW" altLang="en-US" sz="26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5" name="矩形 4"/>
          <p:cNvSpPr/>
          <p:nvPr/>
        </p:nvSpPr>
        <p:spPr>
          <a:xfrm>
            <a:off x="261649" y="195010"/>
            <a:ext cx="8122472" cy="1200329"/>
          </a:xfrm>
          <a:prstGeom prst="rect">
            <a:avLst/>
          </a:prstGeom>
        </p:spPr>
        <p:txBody>
          <a:bodyPr wrap="square">
            <a:spAutoFit/>
          </a:bodyPr>
          <a:lstStyle/>
          <a:p>
            <a:r>
              <a:rPr lang="en-US" altLang="zh-TW" b="1" dirty="0">
                <a:solidFill>
                  <a:srgbClr val="333333"/>
                </a:solidFill>
                <a:latin typeface="微軟正黑體" panose="020B0604030504040204" pitchFamily="34" charset="-120"/>
                <a:ea typeface="微軟正黑體" panose="020B0604030504040204" pitchFamily="34" charset="-120"/>
              </a:rPr>
              <a:t>Q10:</a:t>
            </a:r>
            <a:r>
              <a:rPr lang="zh-TW" altLang="en-US" b="1" dirty="0">
                <a:solidFill>
                  <a:srgbClr val="333333"/>
                </a:solidFill>
                <a:latin typeface="微軟正黑體" panose="020B0604030504040204" pitchFamily="34" charset="-120"/>
                <a:ea typeface="微軟正黑體" panose="020B0604030504040204" pitchFamily="34" charset="-120"/>
              </a:rPr>
              <a:t>若</a:t>
            </a:r>
            <a:r>
              <a:rPr lang="zh-TW" altLang="en-US" b="1" dirty="0">
                <a:solidFill>
                  <a:srgbClr val="FF0000"/>
                </a:solidFill>
                <a:latin typeface="微軟正黑體" panose="020B0604030504040204" pitchFamily="34" charset="-120"/>
                <a:ea typeface="微軟正黑體" panose="020B0604030504040204" pitchFamily="34" charset="-120"/>
              </a:rPr>
              <a:t>新生因學區調整／新生之手足</a:t>
            </a:r>
            <a:r>
              <a:rPr lang="en-US" altLang="zh-TW" b="1" dirty="0">
                <a:solidFill>
                  <a:srgbClr val="FF0000"/>
                </a:solidFill>
                <a:latin typeface="微軟正黑體" panose="020B0604030504040204" pitchFamily="34" charset="-120"/>
                <a:ea typeface="微軟正黑體" panose="020B0604030504040204" pitchFamily="34" charset="-120"/>
              </a:rPr>
              <a:t>(</a:t>
            </a:r>
            <a:r>
              <a:rPr lang="zh-TW" altLang="en-US" b="1" dirty="0">
                <a:solidFill>
                  <a:srgbClr val="FF0000"/>
                </a:solidFill>
                <a:latin typeface="微軟正黑體" panose="020B0604030504040204" pitchFamily="34" charset="-120"/>
                <a:ea typeface="微軟正黑體" panose="020B0604030504040204" pitchFamily="34" charset="-120"/>
              </a:rPr>
              <a:t>親兄姐</a:t>
            </a:r>
            <a:r>
              <a:rPr lang="en-US" altLang="zh-TW" b="1" dirty="0">
                <a:solidFill>
                  <a:srgbClr val="FF0000"/>
                </a:solidFill>
                <a:latin typeface="微軟正黑體" panose="020B0604030504040204" pitchFamily="34" charset="-120"/>
                <a:ea typeface="微軟正黑體" panose="020B0604030504040204" pitchFamily="34" charset="-120"/>
              </a:rPr>
              <a:t>)</a:t>
            </a:r>
            <a:r>
              <a:rPr lang="zh-TW" altLang="en-US" b="1" dirty="0">
                <a:solidFill>
                  <a:srgbClr val="FF0000"/>
                </a:solidFill>
                <a:latin typeface="微軟正黑體" panose="020B0604030504040204" pitchFamily="34" charset="-120"/>
                <a:ea typeface="微軟正黑體" panose="020B0604030504040204" pitchFamily="34" charset="-120"/>
              </a:rPr>
              <a:t>曾於以前年度經原學區學校額滿轉介</a:t>
            </a:r>
            <a:r>
              <a:rPr lang="zh-TW" altLang="en-US" b="1" dirty="0">
                <a:solidFill>
                  <a:srgbClr val="333333"/>
                </a:solidFill>
                <a:latin typeface="微軟正黑體" panose="020B0604030504040204" pitchFamily="34" charset="-120"/>
                <a:ea typeface="微軟正黑體" panose="020B0604030504040204" pitchFamily="34" charset="-120"/>
              </a:rPr>
              <a:t>至其他學校，造成新生與</a:t>
            </a:r>
            <a:r>
              <a:rPr lang="zh-TW" altLang="en-US" b="1" dirty="0">
                <a:solidFill>
                  <a:srgbClr val="FF0000"/>
                </a:solidFill>
                <a:latin typeface="微軟正黑體" panose="020B0604030504040204" pitchFamily="34" charset="-120"/>
                <a:ea typeface="微軟正黑體" panose="020B0604030504040204" pitchFamily="34" charset="-120"/>
              </a:rPr>
              <a:t>已入學</a:t>
            </a:r>
            <a:r>
              <a:rPr lang="zh-TW" altLang="en-US" b="1" u="sng" dirty="0">
                <a:solidFill>
                  <a:srgbClr val="FF0000"/>
                </a:solidFill>
                <a:latin typeface="微軟正黑體" panose="020B0604030504040204" pitchFamily="34" charset="-120"/>
                <a:ea typeface="微軟正黑體" panose="020B0604030504040204" pitchFamily="34" charset="-120"/>
              </a:rPr>
              <a:t>國中</a:t>
            </a:r>
            <a:r>
              <a:rPr lang="zh-TW" altLang="en-US" b="1" dirty="0">
                <a:solidFill>
                  <a:srgbClr val="FF0000"/>
                </a:solidFill>
                <a:latin typeface="微軟正黑體" panose="020B0604030504040204" pitchFamily="34" charset="-120"/>
                <a:ea typeface="微軟正黑體" panose="020B0604030504040204" pitchFamily="34" charset="-120"/>
              </a:rPr>
              <a:t>之手足</a:t>
            </a:r>
            <a:r>
              <a:rPr lang="en-US" altLang="zh-TW" b="1" dirty="0">
                <a:solidFill>
                  <a:srgbClr val="00B050"/>
                </a:solidFill>
                <a:latin typeface="微軟正黑體" panose="020B0604030504040204" pitchFamily="34" charset="-120"/>
                <a:ea typeface="微軟正黑體" panose="020B0604030504040204" pitchFamily="34" charset="-120"/>
              </a:rPr>
              <a:t> </a:t>
            </a:r>
            <a:r>
              <a:rPr lang="en-US" altLang="zh-TW" b="1" dirty="0">
                <a:solidFill>
                  <a:srgbClr val="333333"/>
                </a:solidFill>
                <a:latin typeface="微軟正黑體" panose="020B0604030504040204" pitchFamily="34" charset="-120"/>
                <a:ea typeface="微軟正黑體" panose="020B0604030504040204" pitchFamily="34" charset="-120"/>
              </a:rPr>
              <a:t>(</a:t>
            </a:r>
            <a:r>
              <a:rPr lang="zh-TW" altLang="en-US" b="1" dirty="0">
                <a:solidFill>
                  <a:srgbClr val="333333"/>
                </a:solidFill>
                <a:latin typeface="微軟正黑體" panose="020B0604030504040204" pitchFamily="34" charset="-120"/>
                <a:ea typeface="微軟正黑體" panose="020B0604030504040204" pitchFamily="34" charset="-120"/>
              </a:rPr>
              <a:t>親兄姐</a:t>
            </a:r>
            <a:r>
              <a:rPr lang="en-US" altLang="zh-TW" b="1" dirty="0">
                <a:solidFill>
                  <a:srgbClr val="333333"/>
                </a:solidFill>
                <a:latin typeface="微軟正黑體" panose="020B0604030504040204" pitchFamily="34" charset="-120"/>
                <a:ea typeface="微軟正黑體" panose="020B0604030504040204" pitchFamily="34" charset="-120"/>
              </a:rPr>
              <a:t>)</a:t>
            </a:r>
            <a:r>
              <a:rPr lang="zh-TW" altLang="en-US" b="1" dirty="0">
                <a:solidFill>
                  <a:srgbClr val="333333"/>
                </a:solidFill>
                <a:latin typeface="微軟正黑體" panose="020B0604030504040204" pitchFamily="34" charset="-120"/>
                <a:ea typeface="微軟正黑體" panose="020B0604030504040204" pitchFamily="34" charset="-120"/>
              </a:rPr>
              <a:t>不同校時，新生之入學資格能否等同原學區？</a:t>
            </a:r>
          </a:p>
        </p:txBody>
      </p:sp>
      <p:sp>
        <p:nvSpPr>
          <p:cNvPr id="6" name="矩形 5"/>
          <p:cNvSpPr/>
          <p:nvPr/>
        </p:nvSpPr>
        <p:spPr>
          <a:xfrm>
            <a:off x="193350" y="1440526"/>
            <a:ext cx="8882351" cy="1887696"/>
          </a:xfrm>
          <a:prstGeom prst="rect">
            <a:avLst/>
          </a:prstGeom>
        </p:spPr>
        <p:txBody>
          <a:bodyPr wrap="square">
            <a:spAutoFit/>
          </a:bodyPr>
          <a:lstStyle/>
          <a:p>
            <a:pPr>
              <a:lnSpc>
                <a:spcPts val="2800"/>
              </a:lnSpc>
            </a:pPr>
            <a:r>
              <a:rPr lang="en-US" altLang="zh-TW" sz="2600" b="1" dirty="0">
                <a:ea typeface="華康黑體 Std W5"/>
              </a:rPr>
              <a:t>A10:</a:t>
            </a:r>
          </a:p>
          <a:p>
            <a:pPr>
              <a:lnSpc>
                <a:spcPts val="2800"/>
              </a:lnSpc>
            </a:pPr>
            <a:r>
              <a:rPr lang="zh-TW" altLang="en-US" sz="2000" b="1" dirty="0">
                <a:solidFill>
                  <a:srgbClr val="FF0000"/>
                </a:solidFill>
                <a:latin typeface="微軟正黑體" panose="020B0604030504040204" pitchFamily="34" charset="-120"/>
                <a:ea typeface="微軟正黑體" panose="020B0604030504040204" pitchFamily="34" charset="-120"/>
              </a:rPr>
              <a:t>可以，惟須完成以下作業，則新生入學資格之認定等同原學區，權益不受損：</a:t>
            </a:r>
          </a:p>
          <a:p>
            <a:pPr>
              <a:lnSpc>
                <a:spcPts val="2800"/>
              </a:lnSpc>
            </a:pPr>
            <a:r>
              <a:rPr lang="zh-TW" altLang="en-US" sz="1800" dirty="0">
                <a:solidFill>
                  <a:srgbClr val="333333"/>
                </a:solidFill>
                <a:latin typeface="微軟正黑體" panose="020B0604030504040204" pitchFamily="34" charset="-120"/>
                <a:ea typeface="微軟正黑體" panose="020B0604030504040204" pitchFamily="34" charset="-120"/>
              </a:rPr>
              <a:t>１、</a:t>
            </a:r>
            <a:r>
              <a:rPr lang="zh-TW" altLang="en-US" sz="1800" b="1" dirty="0">
                <a:solidFill>
                  <a:srgbClr val="333333"/>
                </a:solidFill>
                <a:latin typeface="微軟正黑體" panose="020B0604030504040204" pitchFamily="34" charset="-120"/>
                <a:ea typeface="微軟正黑體" panose="020B0604030504040204" pitchFamily="34" charset="-120"/>
              </a:rPr>
              <a:t>請事先準備「親兄姐之在學證明」</a:t>
            </a:r>
            <a:r>
              <a:rPr lang="en-US" altLang="zh-TW" sz="1800" dirty="0">
                <a:solidFill>
                  <a:srgbClr val="333333"/>
                </a:solidFill>
                <a:latin typeface="微軟正黑體" panose="020B0604030504040204" pitchFamily="34" charset="-120"/>
                <a:ea typeface="微軟正黑體" panose="020B0604030504040204" pitchFamily="34" charset="-120"/>
              </a:rPr>
              <a:t>：</a:t>
            </a:r>
            <a:r>
              <a:rPr lang="zh-TW" altLang="en-US" sz="1800" dirty="0">
                <a:solidFill>
                  <a:srgbClr val="333333"/>
                </a:solidFill>
                <a:latin typeface="微軟正黑體" panose="020B0604030504040204" pitchFamily="34" charset="-120"/>
                <a:ea typeface="微軟正黑體" panose="020B0604030504040204" pitchFamily="34" charset="-120"/>
              </a:rPr>
              <a:t>請向兄姐就讀學校教務處註冊組申請。</a:t>
            </a:r>
            <a:endParaRPr lang="en-US" altLang="zh-TW" sz="1800" dirty="0">
              <a:solidFill>
                <a:srgbClr val="333333"/>
              </a:solidFill>
              <a:latin typeface="微軟正黑體" panose="020B0604030504040204" pitchFamily="34" charset="-120"/>
              <a:ea typeface="微軟正黑體" panose="020B0604030504040204" pitchFamily="34" charset="-120"/>
            </a:endParaRPr>
          </a:p>
          <a:p>
            <a:pPr>
              <a:lnSpc>
                <a:spcPts val="2800"/>
              </a:lnSpc>
            </a:pPr>
            <a:r>
              <a:rPr lang="zh-TW" altLang="en-US" sz="1800" dirty="0">
                <a:solidFill>
                  <a:schemeClr val="tx2"/>
                </a:solidFill>
                <a:latin typeface="微軟正黑體" panose="020B0604030504040204" pitchFamily="34" charset="-120"/>
                <a:ea typeface="微軟正黑體" panose="020B0604030504040204" pitchFamily="34" charset="-120"/>
              </a:rPr>
              <a:t>２、</a:t>
            </a:r>
            <a:r>
              <a:rPr lang="zh-TW" altLang="en-US" sz="1800" b="1" dirty="0">
                <a:solidFill>
                  <a:schemeClr val="tx2"/>
                </a:solidFill>
                <a:latin typeface="微軟正黑體" panose="020B0604030504040204" pitchFamily="34" charset="-120"/>
                <a:ea typeface="微軟正黑體" panose="020B0604030504040204" pitchFamily="34" charset="-120"/>
              </a:rPr>
              <a:t>入學資格審查當日</a:t>
            </a:r>
            <a:r>
              <a:rPr lang="zh-TW" altLang="en-US" sz="1800" dirty="0">
                <a:solidFill>
                  <a:schemeClr val="tx2"/>
                </a:solidFill>
                <a:latin typeface="微軟正黑體" panose="020B0604030504040204" pitchFamily="34" charset="-120"/>
                <a:ea typeface="微軟正黑體" panose="020B0604030504040204" pitchFamily="34" charset="-120"/>
              </a:rPr>
              <a:t>：請至</a:t>
            </a:r>
            <a:r>
              <a:rPr lang="en-US" altLang="zh-TW" sz="1800" dirty="0">
                <a:solidFill>
                  <a:schemeClr val="tx2"/>
                </a:solidFill>
                <a:latin typeface="微軟正黑體" panose="020B0604030504040204" pitchFamily="34" charset="-120"/>
                <a:ea typeface="微軟正黑體" panose="020B0604030504040204" pitchFamily="34" charset="-120"/>
              </a:rPr>
              <a:t>【</a:t>
            </a:r>
            <a:r>
              <a:rPr lang="zh-TW" altLang="en-US" sz="1800" dirty="0">
                <a:solidFill>
                  <a:schemeClr val="tx2"/>
                </a:solidFill>
                <a:latin typeface="微軟正黑體" panose="020B0604030504040204" pitchFamily="34" charset="-120"/>
                <a:ea typeface="微軟正黑體" panose="020B0604030504040204" pitchFamily="34" charset="-120"/>
              </a:rPr>
              <a:t>原學區</a:t>
            </a:r>
            <a:r>
              <a:rPr lang="en-US" altLang="zh-TW" sz="1800" dirty="0">
                <a:solidFill>
                  <a:schemeClr val="tx2"/>
                </a:solidFill>
                <a:latin typeface="微軟正黑體" panose="020B0604030504040204" pitchFamily="34" charset="-120"/>
                <a:ea typeface="微軟正黑體" panose="020B0604030504040204" pitchFamily="34" charset="-120"/>
              </a:rPr>
              <a:t>】</a:t>
            </a:r>
            <a:r>
              <a:rPr lang="zh-TW" altLang="en-US" sz="1800" dirty="0">
                <a:solidFill>
                  <a:schemeClr val="tx2"/>
                </a:solidFill>
                <a:latin typeface="微軟正黑體" panose="020B0604030504040204" pitchFamily="34" charset="-120"/>
                <a:ea typeface="微軟正黑體" panose="020B0604030504040204" pitchFamily="34" charset="-120"/>
              </a:rPr>
              <a:t>辦理放棄入學登記及進行「隨兄姐就讀之入學登記資格審查」（</a:t>
            </a:r>
            <a:r>
              <a:rPr lang="zh-TW" altLang="en-US" sz="1800" dirty="0">
                <a:latin typeface="微軟正黑體" panose="020B0604030504040204" pitchFamily="34" charset="-120"/>
                <a:ea typeface="微軟正黑體" panose="020B0604030504040204" pitchFamily="34" charset="-120"/>
                <a:sym typeface="Wingdings"/>
              </a:rPr>
              <a:t>請事先</a:t>
            </a:r>
            <a:r>
              <a:rPr lang="zh-TW" altLang="en-US" sz="1800" dirty="0">
                <a:latin typeface="微軟正黑體" panose="020B0604030504040204" pitchFamily="34" charset="-120"/>
                <a:ea typeface="微軟正黑體" panose="020B0604030504040204" pitchFamily="34" charset="-120"/>
              </a:rPr>
              <a:t>填寫「放棄入學資格審查切結書」及</a:t>
            </a:r>
            <a:r>
              <a:rPr lang="zh-TW" altLang="en-US" sz="1800" dirty="0">
                <a:latin typeface="微軟正黑體" panose="020B0604030504040204" pitchFamily="34" charset="-120"/>
                <a:ea typeface="微軟正黑體" panose="020B0604030504040204" pitchFamily="34" charset="-120"/>
                <a:sym typeface="Wingdings"/>
              </a:rPr>
              <a:t>持</a:t>
            </a:r>
            <a:r>
              <a:rPr lang="zh-TW" altLang="en-US" sz="1800" dirty="0">
                <a:latin typeface="微軟正黑體" panose="020B0604030504040204" pitchFamily="34" charset="-120"/>
                <a:ea typeface="微軟正黑體" panose="020B0604030504040204" pitchFamily="34" charset="-120"/>
              </a:rPr>
              <a:t>「兄姐之在學證明」</a:t>
            </a:r>
            <a:r>
              <a:rPr lang="zh-TW" altLang="en-US" sz="1800" dirty="0">
                <a:solidFill>
                  <a:schemeClr val="tx2"/>
                </a:solidFill>
                <a:latin typeface="微軟正黑體" panose="020B0604030504040204" pitchFamily="34" charset="-120"/>
                <a:ea typeface="微軟正黑體" panose="020B0604030504040204" pitchFamily="34" charset="-120"/>
              </a:rPr>
              <a:t>）</a:t>
            </a:r>
          </a:p>
        </p:txBody>
      </p:sp>
      <p:sp>
        <p:nvSpPr>
          <p:cNvPr id="2" name="投影片編號版面配置區 1"/>
          <p:cNvSpPr>
            <a:spLocks noGrp="1"/>
          </p:cNvSpPr>
          <p:nvPr>
            <p:ph type="sldNum" sz="quarter" idx="12"/>
          </p:nvPr>
        </p:nvSpPr>
        <p:spPr>
          <a:xfrm>
            <a:off x="5724128" y="6322761"/>
            <a:ext cx="1905000" cy="457200"/>
          </a:xfrm>
        </p:spPr>
        <p:txBody>
          <a:bodyPr/>
          <a:lstStyle/>
          <a:p>
            <a:pPr>
              <a:defRPr/>
            </a:pPr>
            <a:fld id="{921803BC-94F3-4A81-92B3-54B09B519915}" type="slidenum">
              <a:rPr lang="en-US" altLang="zh-TW" smtClean="0"/>
              <a:pPr>
                <a:defRPr/>
              </a:pPr>
              <a:t>16</a:t>
            </a:fld>
            <a:endParaRPr lang="en-US" altLang="zh-TW" dirty="0"/>
          </a:p>
        </p:txBody>
      </p:sp>
      <p:sp>
        <p:nvSpPr>
          <p:cNvPr id="7" name="矩形 6"/>
          <p:cNvSpPr/>
          <p:nvPr/>
        </p:nvSpPr>
        <p:spPr>
          <a:xfrm>
            <a:off x="467543" y="3645024"/>
            <a:ext cx="8414807" cy="1066959"/>
          </a:xfrm>
          <a:prstGeom prst="rect">
            <a:avLst/>
          </a:prstGeom>
          <a:solidFill>
            <a:srgbClr val="FFCC99"/>
          </a:solidFill>
        </p:spPr>
        <p:txBody>
          <a:bodyPr wrap="square">
            <a:spAutoFit/>
          </a:bodyPr>
          <a:lstStyle/>
          <a:p>
            <a:pPr>
              <a:lnSpc>
                <a:spcPts val="2000"/>
              </a:lnSpc>
            </a:pPr>
            <a:r>
              <a:rPr lang="zh-TW" altLang="en-US" sz="1800" b="1" dirty="0">
                <a:solidFill>
                  <a:schemeClr val="tx2"/>
                </a:solidFill>
                <a:latin typeface="微軟正黑體" panose="020B0604030504040204" pitchFamily="34" charset="-120"/>
                <a:ea typeface="微軟正黑體" panose="020B0604030504040204" pitchFamily="34" charset="-120"/>
              </a:rPr>
              <a:t>備註：</a:t>
            </a:r>
            <a:endParaRPr lang="en-US" altLang="zh-TW" sz="1800" b="1" dirty="0">
              <a:solidFill>
                <a:schemeClr val="tx2"/>
              </a:solidFill>
              <a:latin typeface="微軟正黑體" panose="020B0604030504040204" pitchFamily="34" charset="-120"/>
              <a:ea typeface="微軟正黑體" panose="020B0604030504040204" pitchFamily="34" charset="-120"/>
            </a:endParaRPr>
          </a:p>
          <a:p>
            <a:pPr>
              <a:lnSpc>
                <a:spcPts val="2200"/>
              </a:lnSpc>
              <a:spcBef>
                <a:spcPts val="600"/>
              </a:spcBef>
              <a:spcAft>
                <a:spcPts val="600"/>
              </a:spcAft>
            </a:pPr>
            <a:r>
              <a:rPr lang="zh-TW" altLang="en-US" sz="1800" b="1" dirty="0">
                <a:solidFill>
                  <a:schemeClr val="tx2"/>
                </a:solidFill>
                <a:latin typeface="微軟正黑體" panose="020B0604030504040204" pitchFamily="34" charset="-120"/>
                <a:ea typeface="微軟正黑體" panose="020B0604030504040204" pitchFamily="34" charset="-120"/>
              </a:rPr>
              <a:t>新生親兄姐</a:t>
            </a:r>
            <a:r>
              <a:rPr lang="en-US" altLang="zh-TW" sz="1800" b="1" dirty="0">
                <a:solidFill>
                  <a:schemeClr val="tx2"/>
                </a:solidFill>
                <a:latin typeface="微軟正黑體" panose="020B0604030504040204" pitchFamily="34" charset="-120"/>
                <a:ea typeface="微軟正黑體" panose="020B0604030504040204" pitchFamily="34" charset="-120"/>
              </a:rPr>
              <a:t>113</a:t>
            </a:r>
            <a:r>
              <a:rPr lang="zh-TW" altLang="en-US" sz="1800" b="1" dirty="0">
                <a:solidFill>
                  <a:schemeClr val="tx2"/>
                </a:solidFill>
                <a:latin typeface="微軟正黑體" panose="020B0604030504040204" pitchFamily="34" charset="-120"/>
                <a:ea typeface="微軟正黑體" panose="020B0604030504040204" pitchFamily="34" charset="-120"/>
              </a:rPr>
              <a:t>學年度國中就讀七或八年級在學證明。</a:t>
            </a:r>
            <a:endParaRPr lang="en-US" altLang="zh-TW" sz="1800" b="1" dirty="0">
              <a:solidFill>
                <a:schemeClr val="tx2"/>
              </a:solidFill>
              <a:latin typeface="微軟正黑體" panose="020B0604030504040204" pitchFamily="34" charset="-120"/>
              <a:ea typeface="微軟正黑體" panose="020B0604030504040204" pitchFamily="34" charset="-120"/>
            </a:endParaRPr>
          </a:p>
          <a:p>
            <a:pPr>
              <a:lnSpc>
                <a:spcPts val="2200"/>
              </a:lnSpc>
              <a:spcBef>
                <a:spcPts val="0"/>
              </a:spcBef>
              <a:spcAft>
                <a:spcPts val="600"/>
              </a:spcAft>
            </a:pPr>
            <a:r>
              <a:rPr lang="zh-TW" altLang="en-US" sz="1800" b="1" u="sng" dirty="0">
                <a:solidFill>
                  <a:schemeClr val="tx2"/>
                </a:solidFill>
                <a:latin typeface="微軟正黑體" panose="020B0604030504040204" pitchFamily="34" charset="-120"/>
                <a:ea typeface="微軟正黑體" panose="020B0604030504040204" pitchFamily="34" charset="-120"/>
              </a:rPr>
              <a:t>九年級在學證明不予採認</a:t>
            </a:r>
            <a:r>
              <a:rPr lang="zh-TW" altLang="en-US" sz="1800" b="1" dirty="0">
                <a:solidFill>
                  <a:schemeClr val="tx2"/>
                </a:solidFill>
                <a:latin typeface="微軟正黑體" panose="020B0604030504040204" pitchFamily="34" charset="-120"/>
                <a:ea typeface="微軟正黑體" panose="020B0604030504040204" pitchFamily="34" charset="-120"/>
              </a:rPr>
              <a:t>，因新生入學時，親兄姐已畢業。</a:t>
            </a:r>
            <a:endParaRPr lang="en-US" altLang="zh-TW" sz="1800" b="1" dirty="0">
              <a:solidFill>
                <a:schemeClr val="tx2"/>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68103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87624" y="344269"/>
            <a:ext cx="7128792" cy="492443"/>
          </a:xfrm>
          <a:prstGeom prst="rect">
            <a:avLst/>
          </a:prstGeom>
        </p:spPr>
        <p:txBody>
          <a:bodyPr wrap="square">
            <a:spAutoFit/>
          </a:bodyPr>
          <a:lstStyle/>
          <a:p>
            <a:endParaRPr lang="zh-TW" altLang="en-US" sz="26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5" name="矩形 4"/>
          <p:cNvSpPr/>
          <p:nvPr/>
        </p:nvSpPr>
        <p:spPr>
          <a:xfrm>
            <a:off x="467543" y="269233"/>
            <a:ext cx="7955364" cy="2092881"/>
          </a:xfrm>
          <a:prstGeom prst="rect">
            <a:avLst/>
          </a:prstGeom>
        </p:spPr>
        <p:txBody>
          <a:bodyPr wrap="square">
            <a:spAutoFit/>
          </a:bodyPr>
          <a:lstStyle/>
          <a:p>
            <a:pPr marL="723900" indent="-723900"/>
            <a:r>
              <a:rPr lang="en-US" altLang="zh-TW" sz="2600" b="1" dirty="0">
                <a:solidFill>
                  <a:srgbClr val="333333"/>
                </a:solidFill>
                <a:latin typeface="微軟正黑體" panose="020B0604030504040204" pitchFamily="34" charset="-120"/>
                <a:ea typeface="微軟正黑體" panose="020B0604030504040204" pitchFamily="34" charset="-120"/>
              </a:rPr>
              <a:t>Q11:</a:t>
            </a:r>
            <a:r>
              <a:rPr lang="zh-TW" altLang="en-US" sz="2600" b="1" dirty="0">
                <a:solidFill>
                  <a:srgbClr val="333333"/>
                </a:solidFill>
                <a:latin typeface="微軟正黑體" panose="020B0604030504040204" pitchFamily="34" charset="-120"/>
                <a:ea typeface="微軟正黑體" panose="020B0604030504040204" pitchFamily="34" charset="-120"/>
              </a:rPr>
              <a:t>我</a:t>
            </a:r>
            <a:r>
              <a:rPr lang="en-US" altLang="zh-TW" sz="2600" b="1" dirty="0">
                <a:solidFill>
                  <a:srgbClr val="333333"/>
                </a:solidFill>
                <a:latin typeface="微軟正黑體" panose="020B0604030504040204" pitchFamily="34" charset="-120"/>
                <a:ea typeface="微軟正黑體" panose="020B0604030504040204" pitchFamily="34" charset="-120"/>
              </a:rPr>
              <a:t>100</a:t>
            </a:r>
            <a:r>
              <a:rPr lang="zh-TW" altLang="en-US" sz="2600" b="1" dirty="0">
                <a:solidFill>
                  <a:srgbClr val="333333"/>
                </a:solidFill>
                <a:latin typeface="微軟正黑體" panose="020B0604030504040204" pitchFamily="34" charset="-120"/>
                <a:ea typeface="微軟正黑體" panose="020B0604030504040204" pitchFamily="34" charset="-120"/>
              </a:rPr>
              <a:t>年</a:t>
            </a:r>
            <a:r>
              <a:rPr lang="en-US" altLang="zh-TW" sz="2600" b="1" dirty="0">
                <a:solidFill>
                  <a:srgbClr val="333333"/>
                </a:solidFill>
                <a:latin typeface="微軟正黑體" panose="020B0604030504040204" pitchFamily="34" charset="-120"/>
                <a:ea typeface="微軟正黑體" panose="020B0604030504040204" pitchFamily="34" charset="-120"/>
              </a:rPr>
              <a:t>1</a:t>
            </a:r>
            <a:r>
              <a:rPr lang="zh-TW" altLang="en-US" sz="2600" b="1" dirty="0">
                <a:solidFill>
                  <a:srgbClr val="333333"/>
                </a:solidFill>
                <a:latin typeface="微軟正黑體" panose="020B0604030504040204" pitchFamily="34" charset="-120"/>
                <a:ea typeface="微軟正黑體" panose="020B0604030504040204" pitchFamily="34" charset="-120"/>
              </a:rPr>
              <a:t>月即在○○學校學區內設籍及租房子，但我</a:t>
            </a:r>
            <a:r>
              <a:rPr lang="en-US" altLang="zh-TW" sz="2600" b="1" dirty="0">
                <a:solidFill>
                  <a:srgbClr val="333333"/>
                </a:solidFill>
                <a:latin typeface="微軟正黑體" panose="020B0604030504040204" pitchFamily="34" charset="-120"/>
                <a:ea typeface="微軟正黑體" panose="020B0604030504040204" pitchFamily="34" charset="-120"/>
              </a:rPr>
              <a:t>106</a:t>
            </a:r>
            <a:r>
              <a:rPr lang="zh-TW" altLang="en-US" sz="2600" b="1" dirty="0">
                <a:solidFill>
                  <a:srgbClr val="333333"/>
                </a:solidFill>
                <a:latin typeface="微軟正黑體" panose="020B0604030504040204" pitchFamily="34" charset="-120"/>
                <a:ea typeface="微軟正黑體" panose="020B0604030504040204" pitchFamily="34" charset="-120"/>
              </a:rPr>
              <a:t>年</a:t>
            </a:r>
            <a:r>
              <a:rPr lang="en-US" altLang="zh-TW" sz="2600" b="1" dirty="0">
                <a:solidFill>
                  <a:srgbClr val="333333"/>
                </a:solidFill>
                <a:latin typeface="微軟正黑體" panose="020B0604030504040204" pitchFamily="34" charset="-120"/>
                <a:ea typeface="微軟正黑體" panose="020B0604030504040204" pitchFamily="34" charset="-120"/>
              </a:rPr>
              <a:t>1</a:t>
            </a:r>
            <a:r>
              <a:rPr lang="zh-TW" altLang="en-US" sz="2600" b="1" dirty="0">
                <a:solidFill>
                  <a:srgbClr val="333333"/>
                </a:solidFill>
                <a:latin typeface="微軟正黑體" panose="020B0604030504040204" pitchFamily="34" charset="-120"/>
                <a:ea typeface="微軟正黑體" panose="020B0604030504040204" pitchFamily="34" charset="-120"/>
              </a:rPr>
              <a:t>月才去法院進行</a:t>
            </a:r>
            <a:r>
              <a:rPr lang="en-US" altLang="zh-TW" sz="2600" b="1" dirty="0">
                <a:solidFill>
                  <a:srgbClr val="333333"/>
                </a:solidFill>
                <a:latin typeface="微軟正黑體" panose="020B0604030504040204" pitchFamily="34" charset="-120"/>
                <a:ea typeface="微軟正黑體" panose="020B0604030504040204" pitchFamily="34" charset="-120"/>
              </a:rPr>
              <a:t>106</a:t>
            </a:r>
            <a:r>
              <a:rPr lang="zh-TW" altLang="en-US" sz="2600" b="1" dirty="0">
                <a:solidFill>
                  <a:srgbClr val="333333"/>
                </a:solidFill>
                <a:latin typeface="微軟正黑體" panose="020B0604030504040204" pitchFamily="34" charset="-120"/>
                <a:ea typeface="微軟正黑體" panose="020B0604030504040204" pitchFamily="34" charset="-120"/>
              </a:rPr>
              <a:t>年</a:t>
            </a:r>
            <a:r>
              <a:rPr lang="en-US" altLang="zh-TW" sz="2600" b="1" dirty="0">
                <a:solidFill>
                  <a:srgbClr val="333333"/>
                </a:solidFill>
                <a:latin typeface="微軟正黑體" panose="020B0604030504040204" pitchFamily="34" charset="-120"/>
                <a:ea typeface="微軟正黑體" panose="020B0604030504040204" pitchFamily="34" charset="-120"/>
              </a:rPr>
              <a:t>1</a:t>
            </a:r>
            <a:r>
              <a:rPr lang="zh-TW" altLang="en-US" sz="2600" b="1" dirty="0">
                <a:solidFill>
                  <a:srgbClr val="333333"/>
                </a:solidFill>
                <a:latin typeface="微軟正黑體" panose="020B0604030504040204" pitchFamily="34" charset="-120"/>
                <a:ea typeface="微軟正黑體" panose="020B0604030504040204" pitchFamily="34" charset="-120"/>
              </a:rPr>
              <a:t>月至</a:t>
            </a:r>
            <a:r>
              <a:rPr lang="en-US" altLang="zh-TW" sz="2600" b="1" dirty="0">
                <a:solidFill>
                  <a:srgbClr val="333333"/>
                </a:solidFill>
                <a:latin typeface="微軟正黑體" panose="020B0604030504040204" pitchFamily="34" charset="-120"/>
                <a:ea typeface="微軟正黑體" panose="020B0604030504040204" pitchFamily="34" charset="-120"/>
              </a:rPr>
              <a:t>114</a:t>
            </a:r>
            <a:r>
              <a:rPr lang="zh-TW" altLang="en-US" sz="2600" b="1" dirty="0">
                <a:solidFill>
                  <a:srgbClr val="333333"/>
                </a:solidFill>
                <a:latin typeface="微軟正黑體" panose="020B0604030504040204" pitchFamily="34" charset="-120"/>
                <a:ea typeface="微軟正黑體" panose="020B0604030504040204" pitchFamily="34" charset="-120"/>
              </a:rPr>
              <a:t>年</a:t>
            </a:r>
            <a:r>
              <a:rPr lang="en-US" altLang="zh-TW" sz="2600" b="1" dirty="0">
                <a:solidFill>
                  <a:srgbClr val="333333"/>
                </a:solidFill>
                <a:latin typeface="微軟正黑體" panose="020B0604030504040204" pitchFamily="34" charset="-120"/>
                <a:ea typeface="微軟正黑體" panose="020B0604030504040204" pitchFamily="34" charset="-120"/>
              </a:rPr>
              <a:t>9</a:t>
            </a:r>
            <a:r>
              <a:rPr lang="zh-TW" altLang="en-US" sz="2600" b="1" dirty="0">
                <a:solidFill>
                  <a:srgbClr val="333333"/>
                </a:solidFill>
                <a:latin typeface="微軟正黑體" panose="020B0604030504040204" pitchFamily="34" charset="-120"/>
                <a:ea typeface="微軟正黑體" panose="020B0604030504040204" pitchFamily="34" charset="-120"/>
              </a:rPr>
              <a:t>月租賃契約的公證，這樣我的設籍時間是從哪一年開始算</a:t>
            </a:r>
            <a:r>
              <a:rPr lang="en-US" altLang="zh-TW" sz="2600" b="1" dirty="0">
                <a:solidFill>
                  <a:srgbClr val="333333"/>
                </a:solidFill>
                <a:latin typeface="微軟正黑體" panose="020B0604030504040204" pitchFamily="34" charset="-120"/>
                <a:ea typeface="微軟正黑體" panose="020B0604030504040204" pitchFamily="34" charset="-120"/>
              </a:rPr>
              <a:t>?</a:t>
            </a:r>
          </a:p>
          <a:p>
            <a:endParaRPr lang="zh-TW" altLang="en-US" sz="2600" b="1" dirty="0">
              <a:solidFill>
                <a:srgbClr val="333333"/>
              </a:solidFill>
              <a:latin typeface="微軟正黑體" panose="020B0604030504040204" pitchFamily="34" charset="-120"/>
              <a:ea typeface="微軟正黑體" panose="020B0604030504040204" pitchFamily="34" charset="-120"/>
            </a:endParaRPr>
          </a:p>
        </p:txBody>
      </p:sp>
      <p:sp>
        <p:nvSpPr>
          <p:cNvPr id="6" name="矩形 5"/>
          <p:cNvSpPr/>
          <p:nvPr/>
        </p:nvSpPr>
        <p:spPr>
          <a:xfrm>
            <a:off x="827584" y="2456309"/>
            <a:ext cx="7595323" cy="2092881"/>
          </a:xfrm>
          <a:prstGeom prst="rect">
            <a:avLst/>
          </a:prstGeom>
        </p:spPr>
        <p:txBody>
          <a:bodyPr wrap="square">
            <a:spAutoFit/>
          </a:bodyPr>
          <a:lstStyle/>
          <a:p>
            <a:r>
              <a:rPr lang="en-US" altLang="zh-TW" sz="2600" b="1" dirty="0">
                <a:latin typeface="微軟正黑體" panose="020B0604030504040204" pitchFamily="34" charset="-120"/>
                <a:ea typeface="微軟正黑體" panose="020B0604030504040204" pitchFamily="34" charset="-120"/>
              </a:rPr>
              <a:t>A11:</a:t>
            </a:r>
          </a:p>
          <a:p>
            <a:r>
              <a:rPr lang="zh-TW" altLang="en-US" sz="2600" b="1" dirty="0">
                <a:latin typeface="微軟正黑體" panose="020B0604030504040204" pitchFamily="34" charset="-120"/>
                <a:ea typeface="微軟正黑體" panose="020B0604030504040204" pitchFamily="34" charset="-120"/>
              </a:rPr>
              <a:t>設籍日是從</a:t>
            </a:r>
            <a:r>
              <a:rPr lang="en-US" altLang="zh-TW" sz="2600" b="1" dirty="0">
                <a:latin typeface="微軟正黑體" panose="020B0604030504040204" pitchFamily="34" charset="-120"/>
                <a:ea typeface="微軟正黑體" panose="020B0604030504040204" pitchFamily="34" charset="-120"/>
              </a:rPr>
              <a:t>100</a:t>
            </a:r>
            <a:r>
              <a:rPr lang="zh-TW" altLang="en-US" sz="2600" b="1" dirty="0">
                <a:latin typeface="微軟正黑體" panose="020B0604030504040204" pitchFamily="34" charset="-120"/>
                <a:ea typeface="微軟正黑體" panose="020B0604030504040204" pitchFamily="34" charset="-120"/>
              </a:rPr>
              <a:t>年</a:t>
            </a:r>
            <a:r>
              <a:rPr lang="en-US" altLang="zh-TW" sz="2600" b="1" dirty="0">
                <a:latin typeface="微軟正黑體" panose="020B0604030504040204" pitchFamily="34" charset="-120"/>
                <a:ea typeface="微軟正黑體" panose="020B0604030504040204" pitchFamily="34" charset="-120"/>
              </a:rPr>
              <a:t>1</a:t>
            </a:r>
            <a:r>
              <a:rPr lang="zh-TW" altLang="en-US" sz="2600" b="1" dirty="0">
                <a:latin typeface="微軟正黑體" panose="020B0604030504040204" pitchFamily="34" charset="-120"/>
                <a:ea typeface="微軟正黑體" panose="020B0604030504040204" pitchFamily="34" charset="-120"/>
              </a:rPr>
              <a:t>月開始算。</a:t>
            </a:r>
            <a:r>
              <a:rPr lang="zh-TW" altLang="en-US" sz="2600" b="1" dirty="0">
                <a:solidFill>
                  <a:srgbClr val="FF0000"/>
                </a:solidFill>
                <a:latin typeface="微軟正黑體" panose="020B0604030504040204" pitchFamily="34" charset="-120"/>
                <a:ea typeface="微軟正黑體" panose="020B0604030504040204" pitchFamily="34" charset="-120"/>
              </a:rPr>
              <a:t>設籍時間係依戶口名簿或戶籍謄本之設籍日期為準</a:t>
            </a:r>
            <a:r>
              <a:rPr lang="zh-TW" altLang="en-US" sz="2600" b="1" dirty="0">
                <a:latin typeface="微軟正黑體" panose="020B0604030504040204" pitchFamily="34" charset="-120"/>
                <a:ea typeface="微軟正黑體" panose="020B0604030504040204" pitchFamily="34" charset="-120"/>
              </a:rPr>
              <a:t>，非以租賃契約的公證之日期。</a:t>
            </a:r>
          </a:p>
          <a:p>
            <a:endParaRPr lang="en-US" altLang="zh-TW" sz="2600" b="1" dirty="0">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17</a:t>
            </a:fld>
            <a:endParaRPr lang="en-US" altLang="zh-TW"/>
          </a:p>
        </p:txBody>
      </p:sp>
    </p:spTree>
    <p:extLst>
      <p:ext uri="{BB962C8B-B14F-4D97-AF65-F5344CB8AC3E}">
        <p14:creationId xmlns:p14="http://schemas.microsoft.com/office/powerpoint/2010/main" val="10801171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87624" y="344269"/>
            <a:ext cx="7128792" cy="492443"/>
          </a:xfrm>
          <a:prstGeom prst="rect">
            <a:avLst/>
          </a:prstGeom>
        </p:spPr>
        <p:txBody>
          <a:bodyPr wrap="square">
            <a:spAutoFit/>
          </a:bodyPr>
          <a:lstStyle/>
          <a:p>
            <a:endParaRPr lang="zh-TW" altLang="en-US" sz="26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5" name="矩形 4"/>
          <p:cNvSpPr/>
          <p:nvPr/>
        </p:nvSpPr>
        <p:spPr>
          <a:xfrm>
            <a:off x="467544" y="269233"/>
            <a:ext cx="7920880" cy="892552"/>
          </a:xfrm>
          <a:prstGeom prst="rect">
            <a:avLst/>
          </a:prstGeom>
        </p:spPr>
        <p:txBody>
          <a:bodyPr wrap="square">
            <a:spAutoFit/>
          </a:bodyPr>
          <a:lstStyle/>
          <a:p>
            <a:r>
              <a:rPr lang="en-US" altLang="zh-TW" sz="2600" b="1" dirty="0">
                <a:solidFill>
                  <a:srgbClr val="333333"/>
                </a:solidFill>
                <a:latin typeface="微軟正黑體" panose="020B0604030504040204" pitchFamily="34" charset="-120"/>
                <a:ea typeface="微軟正黑體" panose="020B0604030504040204" pitchFamily="34" charset="-120"/>
              </a:rPr>
              <a:t>Q12:</a:t>
            </a:r>
            <a:r>
              <a:rPr lang="zh-TW" altLang="en-US" sz="2600" b="1" dirty="0">
                <a:solidFill>
                  <a:srgbClr val="333333"/>
                </a:solidFill>
                <a:latin typeface="微軟正黑體" panose="020B0604030504040204" pitchFamily="34" charset="-120"/>
                <a:ea typeface="微軟正黑體" panose="020B0604030504040204" pitchFamily="34" charset="-120"/>
              </a:rPr>
              <a:t>我生了一對</a:t>
            </a:r>
            <a:r>
              <a:rPr lang="zh-TW" altLang="en-US" sz="2600" b="1" dirty="0">
                <a:solidFill>
                  <a:srgbClr val="FF0000"/>
                </a:solidFill>
                <a:latin typeface="微軟正黑體" panose="020B0604030504040204" pitchFamily="34" charset="-120"/>
                <a:ea typeface="微軟正黑體" panose="020B0604030504040204" pitchFamily="34" charset="-120"/>
              </a:rPr>
              <a:t>雙胞胎</a:t>
            </a:r>
            <a:r>
              <a:rPr lang="en-US" altLang="zh-TW" sz="2600" b="1" dirty="0">
                <a:solidFill>
                  <a:srgbClr val="FF0000"/>
                </a:solidFill>
                <a:latin typeface="微軟正黑體" panose="020B0604030504040204" pitchFamily="34" charset="-120"/>
                <a:ea typeface="微軟正黑體" panose="020B0604030504040204" pitchFamily="34" charset="-120"/>
              </a:rPr>
              <a:t>(</a:t>
            </a:r>
            <a:r>
              <a:rPr lang="zh-TW" altLang="en-US" sz="2600" b="1" dirty="0">
                <a:solidFill>
                  <a:srgbClr val="FF0000"/>
                </a:solidFill>
                <a:latin typeface="微軟正黑體" panose="020B0604030504040204" pitchFamily="34" charset="-120"/>
                <a:ea typeface="微軟正黑體" panose="020B0604030504040204" pitchFamily="34" charset="-120"/>
              </a:rPr>
              <a:t>多胞胎</a:t>
            </a:r>
            <a:r>
              <a:rPr lang="en-US" altLang="zh-TW" sz="2600" b="1" dirty="0">
                <a:solidFill>
                  <a:srgbClr val="FF0000"/>
                </a:solidFill>
                <a:latin typeface="微軟正黑體" panose="020B0604030504040204" pitchFamily="34" charset="-120"/>
                <a:ea typeface="微軟正黑體" panose="020B0604030504040204" pitchFamily="34" charset="-120"/>
              </a:rPr>
              <a:t>)</a:t>
            </a:r>
            <a:r>
              <a:rPr lang="zh-TW" altLang="en-US" sz="2600" b="1" dirty="0">
                <a:solidFill>
                  <a:srgbClr val="333333"/>
                </a:solidFill>
                <a:latin typeface="微軟正黑體" panose="020B0604030504040204" pitchFamily="34" charset="-120"/>
                <a:ea typeface="微軟正黑體" panose="020B0604030504040204" pitchFamily="34" charset="-120"/>
              </a:rPr>
              <a:t>，我的小孩可以同時</a:t>
            </a:r>
            <a:endParaRPr lang="en-US" altLang="zh-TW" sz="2600" b="1" dirty="0">
              <a:solidFill>
                <a:srgbClr val="333333"/>
              </a:solidFill>
              <a:latin typeface="微軟正黑體" panose="020B0604030504040204" pitchFamily="34" charset="-120"/>
              <a:ea typeface="微軟正黑體" panose="020B0604030504040204" pitchFamily="34" charset="-120"/>
            </a:endParaRPr>
          </a:p>
          <a:p>
            <a:r>
              <a:rPr lang="zh-TW" altLang="en-US" sz="2600" b="1" dirty="0">
                <a:solidFill>
                  <a:srgbClr val="333333"/>
                </a:solidFill>
                <a:latin typeface="微軟正黑體" panose="020B0604030504040204" pitchFamily="34" charset="-120"/>
                <a:ea typeface="微軟正黑體" panose="020B0604030504040204" pitchFamily="34" charset="-120"/>
              </a:rPr>
              <a:t>        申請登記入學管制學校嗎</a:t>
            </a:r>
            <a:r>
              <a:rPr lang="en-US" altLang="zh-TW" sz="2600" b="1" dirty="0">
                <a:solidFill>
                  <a:srgbClr val="333333"/>
                </a:solidFill>
                <a:latin typeface="微軟正黑體" panose="020B0604030504040204" pitchFamily="34" charset="-120"/>
                <a:ea typeface="微軟正黑體" panose="020B0604030504040204" pitchFamily="34" charset="-120"/>
              </a:rPr>
              <a:t>?</a:t>
            </a:r>
            <a:endParaRPr lang="zh-TW" altLang="en-US" sz="2600" b="1" dirty="0">
              <a:solidFill>
                <a:srgbClr val="333333"/>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93101" y="1377690"/>
            <a:ext cx="7595323" cy="4493538"/>
          </a:xfrm>
          <a:prstGeom prst="rect">
            <a:avLst/>
          </a:prstGeom>
        </p:spPr>
        <p:txBody>
          <a:bodyPr wrap="square">
            <a:spAutoFit/>
          </a:bodyPr>
          <a:lstStyle/>
          <a:p>
            <a:r>
              <a:rPr lang="en-US" altLang="zh-TW" sz="2600" b="1" dirty="0">
                <a:latin typeface="微軟正黑體" panose="020B0604030504040204" pitchFamily="34" charset="-120"/>
                <a:ea typeface="微軟正黑體" panose="020B0604030504040204" pitchFamily="34" charset="-120"/>
              </a:rPr>
              <a:t>A12:</a:t>
            </a:r>
          </a:p>
          <a:p>
            <a:r>
              <a:rPr lang="zh-TW" altLang="en-US" sz="2600" b="1" dirty="0">
                <a:solidFill>
                  <a:srgbClr val="FF0000"/>
                </a:solidFill>
                <a:latin typeface="微軟正黑體" panose="020B0604030504040204" pitchFamily="34" charset="-120"/>
                <a:ea typeface="微軟正黑體" panose="020B0604030504040204" pitchFamily="34" charset="-120"/>
              </a:rPr>
              <a:t>可以，但需於新生入學資格審查日需繳交證明文件，並提交入學審查委員會審查。</a:t>
            </a:r>
            <a:r>
              <a:rPr lang="en-US" altLang="zh-TW" sz="2600" b="1" dirty="0">
                <a:latin typeface="微軟正黑體" panose="020B0604030504040204" pitchFamily="34" charset="-120"/>
                <a:ea typeface="微軟正黑體" panose="020B0604030504040204" pitchFamily="34" charset="-120"/>
              </a:rPr>
              <a:t>《</a:t>
            </a:r>
            <a:r>
              <a:rPr lang="zh-TW" altLang="en-US" sz="2600" b="1" dirty="0">
                <a:latin typeface="微軟正黑體" panose="020B0604030504040204" pitchFamily="34" charset="-120"/>
                <a:ea typeface="微軟正黑體" panose="020B0604030504040204" pitchFamily="34" charset="-120"/>
              </a:rPr>
              <a:t>參照法條</a:t>
            </a:r>
            <a:r>
              <a:rPr lang="en-US" altLang="zh-TW" sz="2600" b="1" dirty="0">
                <a:latin typeface="微軟正黑體" panose="020B0604030504040204" pitchFamily="34" charset="-120"/>
                <a:ea typeface="微軟正黑體" panose="020B0604030504040204" pitchFamily="34" charset="-120"/>
              </a:rPr>
              <a:t>》</a:t>
            </a:r>
            <a:r>
              <a:rPr lang="zh-TW" altLang="en-US" sz="2600" b="1" dirty="0">
                <a:latin typeface="微軟正黑體" panose="020B0604030504040204" pitchFamily="34" charset="-120"/>
                <a:ea typeface="微軟正黑體" panose="020B0604030504040204" pitchFamily="34" charset="-120"/>
              </a:rPr>
              <a:t>「新竹縣國民中小學班級數總量管制暨學生入學實施要點」第</a:t>
            </a:r>
            <a:r>
              <a:rPr lang="en-US" altLang="zh-TW" sz="2600" b="1" dirty="0">
                <a:latin typeface="微軟正黑體" panose="020B0604030504040204" pitchFamily="34" charset="-120"/>
                <a:ea typeface="微軟正黑體" panose="020B0604030504040204" pitchFamily="34" charset="-120"/>
              </a:rPr>
              <a:t>5</a:t>
            </a:r>
            <a:r>
              <a:rPr lang="zh-TW" altLang="en-US" sz="2600" b="1" dirty="0">
                <a:latin typeface="微軟正黑體" panose="020B0604030504040204" pitchFamily="34" charset="-120"/>
                <a:ea typeface="微軟正黑體" panose="020B0604030504040204" pitchFamily="34" charset="-120"/>
              </a:rPr>
              <a:t>點</a:t>
            </a:r>
            <a:r>
              <a:rPr lang="en-US" altLang="zh-TW" sz="2600" b="1" dirty="0">
                <a:latin typeface="微軟正黑體" panose="020B0604030504040204" pitchFamily="34" charset="-120"/>
                <a:ea typeface="微軟正黑體" panose="020B0604030504040204" pitchFamily="34" charset="-120"/>
              </a:rPr>
              <a:t>: </a:t>
            </a:r>
            <a:r>
              <a:rPr lang="zh-TW" altLang="en-US" sz="2600" b="1" dirty="0">
                <a:latin typeface="微軟正黑體" panose="020B0604030504040204" pitchFamily="34" charset="-120"/>
                <a:ea typeface="微軟正黑體" panose="020B0604030504040204" pitchFamily="34" charset="-120"/>
              </a:rPr>
              <a:t>「入學當年度，同一門牌號碼分發管制學校以一人為限。但新生之兄弟姊妹、雙胞胎及多胞胎、或同一門牌號碼有二人以上申請經提供前點第二項之證明文件，或其他特殊個案者，應提交學校學生入學審查委員會審查，確有兩戶以上居住之事實者，不在此限。」</a:t>
            </a:r>
          </a:p>
          <a:p>
            <a:endParaRPr lang="en-US" altLang="zh-TW" sz="2600" b="1" dirty="0">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18</a:t>
            </a:fld>
            <a:endParaRPr lang="en-US" altLang="zh-TW"/>
          </a:p>
        </p:txBody>
      </p:sp>
    </p:spTree>
    <p:extLst>
      <p:ext uri="{BB962C8B-B14F-4D97-AF65-F5344CB8AC3E}">
        <p14:creationId xmlns:p14="http://schemas.microsoft.com/office/powerpoint/2010/main" val="1835474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87624" y="344269"/>
            <a:ext cx="7128792" cy="492443"/>
          </a:xfrm>
          <a:prstGeom prst="rect">
            <a:avLst/>
          </a:prstGeom>
        </p:spPr>
        <p:txBody>
          <a:bodyPr wrap="square">
            <a:spAutoFit/>
          </a:bodyPr>
          <a:lstStyle/>
          <a:p>
            <a:endParaRPr lang="zh-TW" altLang="en-US" sz="26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5" name="矩形 4"/>
          <p:cNvSpPr/>
          <p:nvPr/>
        </p:nvSpPr>
        <p:spPr>
          <a:xfrm>
            <a:off x="467544" y="269233"/>
            <a:ext cx="7920880" cy="2492990"/>
          </a:xfrm>
          <a:prstGeom prst="rect">
            <a:avLst/>
          </a:prstGeom>
        </p:spPr>
        <p:txBody>
          <a:bodyPr wrap="square">
            <a:spAutoFit/>
          </a:bodyPr>
          <a:lstStyle/>
          <a:p>
            <a:r>
              <a:rPr lang="en-US" altLang="zh-TW" sz="2600" b="1" dirty="0">
                <a:solidFill>
                  <a:srgbClr val="333333"/>
                </a:solidFill>
                <a:latin typeface="微軟正黑體" panose="020B0604030504040204" pitchFamily="34" charset="-120"/>
                <a:ea typeface="微軟正黑體" panose="020B0604030504040204" pitchFamily="34" charset="-120"/>
              </a:rPr>
              <a:t>Q13:</a:t>
            </a:r>
            <a:r>
              <a:rPr lang="zh-TW" altLang="en-US" sz="2600" b="1" dirty="0">
                <a:solidFill>
                  <a:srgbClr val="333333"/>
                </a:solidFill>
                <a:latin typeface="微軟正黑體" panose="020B0604030504040204" pitchFamily="34" charset="-120"/>
                <a:ea typeface="微軟正黑體" panose="020B0604030504040204" pitchFamily="34" charset="-120"/>
              </a:rPr>
              <a:t>新竹縣國中小學班級數總量管制暨學生入學實施</a:t>
            </a:r>
            <a:endParaRPr lang="en-US" altLang="zh-TW" sz="2600" b="1" dirty="0">
              <a:solidFill>
                <a:srgbClr val="333333"/>
              </a:solidFill>
              <a:latin typeface="微軟正黑體" panose="020B0604030504040204" pitchFamily="34" charset="-120"/>
              <a:ea typeface="微軟正黑體" panose="020B0604030504040204" pitchFamily="34" charset="-120"/>
            </a:endParaRPr>
          </a:p>
          <a:p>
            <a:r>
              <a:rPr lang="en-US" altLang="zh-TW" sz="2600" b="1" dirty="0">
                <a:solidFill>
                  <a:srgbClr val="333333"/>
                </a:solidFill>
                <a:latin typeface="微軟正黑體" panose="020B0604030504040204" pitchFamily="34" charset="-120"/>
                <a:ea typeface="微軟正黑體" panose="020B0604030504040204" pitchFamily="34" charset="-120"/>
              </a:rPr>
              <a:t>        </a:t>
            </a:r>
            <a:r>
              <a:rPr lang="zh-TW" altLang="en-US" sz="2600" b="1" dirty="0">
                <a:solidFill>
                  <a:srgbClr val="333333"/>
                </a:solidFill>
                <a:latin typeface="微軟正黑體" panose="020B0604030504040204" pitchFamily="34" charset="-120"/>
                <a:ea typeface="微軟正黑體" panose="020B0604030504040204" pitchFamily="34" charset="-120"/>
              </a:rPr>
              <a:t>要點第</a:t>
            </a:r>
            <a:r>
              <a:rPr lang="en-US" altLang="zh-TW" sz="2600" b="1" dirty="0">
                <a:solidFill>
                  <a:srgbClr val="333333"/>
                </a:solidFill>
                <a:latin typeface="微軟正黑體" panose="020B0604030504040204" pitchFamily="34" charset="-120"/>
                <a:ea typeface="微軟正黑體" panose="020B0604030504040204" pitchFamily="34" charset="-120"/>
              </a:rPr>
              <a:t>4</a:t>
            </a:r>
            <a:r>
              <a:rPr lang="zh-TW" altLang="en-US" sz="2600" b="1" dirty="0">
                <a:solidFill>
                  <a:srgbClr val="333333"/>
                </a:solidFill>
                <a:latin typeface="微軟正黑體" panose="020B0604030504040204" pitchFamily="34" charset="-120"/>
                <a:ea typeface="微軟正黑體" panose="020B0604030504040204" pitchFamily="34" charset="-120"/>
              </a:rPr>
              <a:t>點第</a:t>
            </a:r>
            <a:r>
              <a:rPr lang="en-US" altLang="zh-TW" sz="2600" b="1" dirty="0">
                <a:solidFill>
                  <a:srgbClr val="333333"/>
                </a:solidFill>
                <a:latin typeface="微軟正黑體" panose="020B0604030504040204" pitchFamily="34" charset="-120"/>
                <a:ea typeface="微軟正黑體" panose="020B0604030504040204" pitchFamily="34" charset="-120"/>
              </a:rPr>
              <a:t>2</a:t>
            </a:r>
            <a:r>
              <a:rPr lang="zh-TW" altLang="en-US" sz="2600" b="1" dirty="0">
                <a:solidFill>
                  <a:srgbClr val="333333"/>
                </a:solidFill>
                <a:latin typeface="微軟正黑體" panose="020B0604030504040204" pitchFamily="34" charset="-120"/>
                <a:ea typeface="微軟正黑體" panose="020B0604030504040204" pitchFamily="34" charset="-120"/>
              </a:rPr>
              <a:t>項第</a:t>
            </a:r>
            <a:r>
              <a:rPr lang="en-US" altLang="zh-TW" sz="2600" b="1" dirty="0">
                <a:solidFill>
                  <a:srgbClr val="333333"/>
                </a:solidFill>
                <a:latin typeface="微軟正黑體" panose="020B0604030504040204" pitchFamily="34" charset="-120"/>
                <a:ea typeface="微軟正黑體" panose="020B0604030504040204" pitchFamily="34" charset="-120"/>
              </a:rPr>
              <a:t>2</a:t>
            </a:r>
            <a:r>
              <a:rPr lang="zh-TW" altLang="en-US" sz="2600" b="1" dirty="0">
                <a:solidFill>
                  <a:srgbClr val="333333"/>
                </a:solidFill>
                <a:latin typeface="微軟正黑體" panose="020B0604030504040204" pitchFamily="34" charset="-120"/>
                <a:ea typeface="微軟正黑體" panose="020B0604030504040204" pitchFamily="34" charset="-120"/>
              </a:rPr>
              <a:t>款規定：租賃房屋者新生非  </a:t>
            </a:r>
            <a:endParaRPr lang="en-US" altLang="zh-TW" sz="2600" b="1" dirty="0">
              <a:solidFill>
                <a:srgbClr val="333333"/>
              </a:solidFill>
              <a:latin typeface="微軟正黑體" panose="020B0604030504040204" pitchFamily="34" charset="-120"/>
              <a:ea typeface="微軟正黑體" panose="020B0604030504040204" pitchFamily="34" charset="-120"/>
            </a:endParaRPr>
          </a:p>
          <a:p>
            <a:r>
              <a:rPr lang="en-US" altLang="zh-TW" sz="2600" b="1" dirty="0">
                <a:solidFill>
                  <a:srgbClr val="333333"/>
                </a:solidFill>
                <a:latin typeface="微軟正黑體" panose="020B0604030504040204" pitchFamily="34" charset="-120"/>
                <a:ea typeface="微軟正黑體" panose="020B0604030504040204" pitchFamily="34" charset="-120"/>
              </a:rPr>
              <a:t>        </a:t>
            </a:r>
            <a:r>
              <a:rPr lang="zh-TW" altLang="en-US" sz="2600" b="1" dirty="0">
                <a:solidFill>
                  <a:srgbClr val="333333"/>
                </a:solidFill>
                <a:latin typeface="微軟正黑體" panose="020B0604030504040204" pitchFamily="34" charset="-120"/>
                <a:ea typeface="微軟正黑體" panose="020B0604030504040204" pitchFamily="34" charset="-120"/>
              </a:rPr>
              <a:t>與雙親二人同一戶籍，需繳交相關證明文件，若</a:t>
            </a:r>
            <a:endParaRPr lang="en-US" altLang="zh-TW" sz="2600" b="1" dirty="0">
              <a:solidFill>
                <a:srgbClr val="333333"/>
              </a:solidFill>
              <a:latin typeface="微軟正黑體" panose="020B0604030504040204" pitchFamily="34" charset="-120"/>
              <a:ea typeface="微軟正黑體" panose="020B0604030504040204" pitchFamily="34" charset="-120"/>
            </a:endParaRPr>
          </a:p>
          <a:p>
            <a:r>
              <a:rPr lang="en-US" altLang="zh-TW" sz="2600" b="1" dirty="0">
                <a:solidFill>
                  <a:srgbClr val="333333"/>
                </a:solidFill>
                <a:latin typeface="微軟正黑體" panose="020B0604030504040204" pitchFamily="34" charset="-120"/>
                <a:ea typeface="微軟正黑體" panose="020B0604030504040204" pitchFamily="34" charset="-120"/>
              </a:rPr>
              <a:t>        </a:t>
            </a:r>
            <a:r>
              <a:rPr lang="zh-TW" altLang="en-US" sz="2600" b="1" dirty="0">
                <a:solidFill>
                  <a:srgbClr val="333333"/>
                </a:solidFill>
                <a:latin typeface="微軟正黑體" panose="020B0604030504040204" pitchFamily="34" charset="-120"/>
                <a:ea typeface="微軟正黑體" panose="020B0604030504040204" pitchFamily="34" charset="-120"/>
              </a:rPr>
              <a:t>未於期限內繳交證明文件，入學排序為符合資格</a:t>
            </a:r>
            <a:endParaRPr lang="en-US" altLang="zh-TW" sz="2600" b="1" dirty="0">
              <a:solidFill>
                <a:srgbClr val="333333"/>
              </a:solidFill>
              <a:latin typeface="微軟正黑體" panose="020B0604030504040204" pitchFamily="34" charset="-120"/>
              <a:ea typeface="微軟正黑體" panose="020B0604030504040204" pitchFamily="34" charset="-120"/>
            </a:endParaRPr>
          </a:p>
          <a:p>
            <a:r>
              <a:rPr lang="en-US" altLang="zh-TW" sz="2600" b="1" dirty="0">
                <a:solidFill>
                  <a:srgbClr val="333333"/>
                </a:solidFill>
                <a:latin typeface="微軟正黑體" panose="020B0604030504040204" pitchFamily="34" charset="-120"/>
                <a:ea typeface="微軟正黑體" panose="020B0604030504040204" pitchFamily="34" charset="-120"/>
              </a:rPr>
              <a:t>        </a:t>
            </a:r>
            <a:r>
              <a:rPr lang="zh-TW" altLang="en-US" sz="2600" b="1" dirty="0">
                <a:solidFill>
                  <a:srgbClr val="333333"/>
                </a:solidFill>
                <a:latin typeface="微軟正黑體" panose="020B0604030504040204" pitchFamily="34" charset="-120"/>
                <a:ea typeface="微軟正黑體" panose="020B0604030504040204" pitchFamily="34" charset="-120"/>
              </a:rPr>
              <a:t>新生之後。相關證明文件為何？</a:t>
            </a:r>
          </a:p>
          <a:p>
            <a:endParaRPr lang="zh-TW" altLang="en-US" sz="2600" b="1" dirty="0">
              <a:solidFill>
                <a:srgbClr val="333333"/>
              </a:solidFill>
              <a:latin typeface="微軟正黑體" panose="020B0604030504040204" pitchFamily="34" charset="-120"/>
              <a:ea typeface="微軟正黑體" panose="020B0604030504040204" pitchFamily="34" charset="-120"/>
            </a:endParaRPr>
          </a:p>
        </p:txBody>
      </p:sp>
      <p:sp>
        <p:nvSpPr>
          <p:cNvPr id="6" name="矩形 5"/>
          <p:cNvSpPr/>
          <p:nvPr/>
        </p:nvSpPr>
        <p:spPr>
          <a:xfrm>
            <a:off x="630322" y="2816349"/>
            <a:ext cx="8190150" cy="2154436"/>
          </a:xfrm>
          <a:prstGeom prst="rect">
            <a:avLst/>
          </a:prstGeom>
        </p:spPr>
        <p:txBody>
          <a:bodyPr wrap="square">
            <a:spAutoFit/>
          </a:bodyPr>
          <a:lstStyle/>
          <a:p>
            <a:pPr>
              <a:spcBef>
                <a:spcPts val="600"/>
              </a:spcBef>
              <a:spcAft>
                <a:spcPts val="600"/>
              </a:spcAft>
            </a:pPr>
            <a:r>
              <a:rPr lang="en-US" altLang="zh-TW" sz="2600" b="1" dirty="0">
                <a:latin typeface="微軟正黑體" panose="020B0604030504040204" pitchFamily="34" charset="-120"/>
                <a:ea typeface="微軟正黑體" panose="020B0604030504040204" pitchFamily="34" charset="-120"/>
              </a:rPr>
              <a:t>A13:</a:t>
            </a:r>
            <a:r>
              <a:rPr lang="zh-TW" altLang="en-US" sz="2600" b="1" dirty="0">
                <a:latin typeface="微軟正黑體" panose="020B0604030504040204" pitchFamily="34" charset="-120"/>
                <a:ea typeface="微軟正黑體" panose="020B0604030504040204" pitchFamily="34" charset="-120"/>
              </a:rPr>
              <a:t>需繳交證明文件說明為何雙親二人非與新生同一戶</a:t>
            </a:r>
            <a:endParaRPr lang="en-US" altLang="zh-TW" sz="2600" b="1" dirty="0">
              <a:latin typeface="微軟正黑體" panose="020B0604030504040204" pitchFamily="34" charset="-120"/>
              <a:ea typeface="微軟正黑體" panose="020B0604030504040204" pitchFamily="34" charset="-120"/>
            </a:endParaRPr>
          </a:p>
          <a:p>
            <a:pPr>
              <a:spcBef>
                <a:spcPts val="600"/>
              </a:spcBef>
              <a:spcAft>
                <a:spcPts val="600"/>
              </a:spcAft>
            </a:pPr>
            <a:r>
              <a:rPr lang="en-US" altLang="zh-TW" sz="2600" b="1" dirty="0">
                <a:latin typeface="微軟正黑體" panose="020B0604030504040204" pitchFamily="34" charset="-120"/>
                <a:ea typeface="微軟正黑體" panose="020B0604030504040204" pitchFamily="34" charset="-120"/>
              </a:rPr>
              <a:t>        </a:t>
            </a:r>
            <a:r>
              <a:rPr lang="zh-TW" altLang="en-US" sz="2600" b="1" dirty="0">
                <a:latin typeface="微軟正黑體" panose="020B0604030504040204" pitchFamily="34" charset="-120"/>
                <a:ea typeface="微軟正黑體" panose="020B0604030504040204" pitchFamily="34" charset="-120"/>
              </a:rPr>
              <a:t>籍之原因，相關證明文件臚列如下</a:t>
            </a:r>
            <a:r>
              <a:rPr lang="en-US" altLang="zh-TW" sz="2600" b="1" dirty="0">
                <a:latin typeface="微軟正黑體" panose="020B0604030504040204" pitchFamily="34" charset="-120"/>
                <a:ea typeface="微軟正黑體" panose="020B0604030504040204" pitchFamily="34" charset="-120"/>
              </a:rPr>
              <a:t>:</a:t>
            </a:r>
          </a:p>
          <a:p>
            <a:pPr>
              <a:spcBef>
                <a:spcPts val="600"/>
              </a:spcBef>
              <a:spcAft>
                <a:spcPts val="600"/>
              </a:spcAft>
            </a:pPr>
            <a:r>
              <a:rPr lang="en-US" altLang="zh-TW" sz="2600" b="1" dirty="0">
                <a:latin typeface="微軟正黑體" panose="020B0604030504040204" pitchFamily="34" charset="-120"/>
                <a:ea typeface="微軟正黑體" panose="020B0604030504040204" pitchFamily="34" charset="-120"/>
              </a:rPr>
              <a:t>1</a:t>
            </a:r>
            <a:r>
              <a:rPr lang="zh-TW" altLang="en-US" sz="2600" b="1" dirty="0">
                <a:latin typeface="微軟正黑體" panose="020B0604030504040204" pitchFamily="34" charset="-120"/>
                <a:ea typeface="微軟正黑體" panose="020B0604030504040204" pitchFamily="34" charset="-120"/>
              </a:rPr>
              <a:t>、新生之法定監護人證明</a:t>
            </a:r>
            <a:r>
              <a:rPr lang="en-US" altLang="zh-TW" sz="2600" b="1" dirty="0">
                <a:latin typeface="微軟正黑體" panose="020B0604030504040204" pitchFamily="34" charset="-120"/>
                <a:ea typeface="微軟正黑體" panose="020B0604030504040204" pitchFamily="34" charset="-120"/>
              </a:rPr>
              <a:t>(</a:t>
            </a:r>
            <a:r>
              <a:rPr lang="zh-TW" altLang="en-US" sz="2600" b="1" dirty="0">
                <a:latin typeface="微軟正黑體" panose="020B0604030504040204" pitchFamily="34" charset="-120"/>
                <a:ea typeface="微軟正黑體" panose="020B0604030504040204" pitchFamily="34" charset="-120"/>
              </a:rPr>
              <a:t>新生之法定監護人非雙親</a:t>
            </a:r>
            <a:r>
              <a:rPr lang="en-US" altLang="zh-TW" sz="2600" b="1" dirty="0">
                <a:latin typeface="微軟正黑體" panose="020B0604030504040204" pitchFamily="34" charset="-120"/>
                <a:ea typeface="微軟正黑體" panose="020B0604030504040204" pitchFamily="34" charset="-120"/>
              </a:rPr>
              <a:t>)</a:t>
            </a:r>
            <a:r>
              <a:rPr lang="zh-TW" altLang="en-US" sz="2600" b="1" dirty="0">
                <a:latin typeface="微軟正黑體" panose="020B0604030504040204" pitchFamily="34" charset="-120"/>
                <a:ea typeface="微軟正黑體" panose="020B0604030504040204" pitchFamily="34" charset="-120"/>
              </a:rPr>
              <a:t>。</a:t>
            </a:r>
          </a:p>
          <a:p>
            <a:pPr>
              <a:spcBef>
                <a:spcPts val="600"/>
              </a:spcBef>
              <a:spcAft>
                <a:spcPts val="600"/>
              </a:spcAft>
            </a:pPr>
            <a:r>
              <a:rPr lang="en-US" altLang="zh-TW" sz="2600" b="1" dirty="0">
                <a:latin typeface="微軟正黑體" panose="020B0604030504040204" pitchFamily="34" charset="-120"/>
                <a:ea typeface="微軟正黑體" panose="020B0604030504040204" pitchFamily="34" charset="-120"/>
              </a:rPr>
              <a:t>2</a:t>
            </a:r>
            <a:r>
              <a:rPr lang="zh-TW" altLang="en-US" sz="2600" b="1" dirty="0">
                <a:latin typeface="微軟正黑體" panose="020B0604030504040204" pitchFamily="34" charset="-120"/>
                <a:ea typeface="微軟正黑體" panose="020B0604030504040204" pitchFamily="34" charset="-120"/>
              </a:rPr>
              <a:t>、新生之雙親離婚證明。</a:t>
            </a: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19</a:t>
            </a:fld>
            <a:endParaRPr lang="en-US" altLang="zh-TW"/>
          </a:p>
        </p:txBody>
      </p:sp>
    </p:spTree>
    <p:extLst>
      <p:ext uri="{BB962C8B-B14F-4D97-AF65-F5344CB8AC3E}">
        <p14:creationId xmlns:p14="http://schemas.microsoft.com/office/powerpoint/2010/main" val="2929046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188640"/>
            <a:ext cx="7776864" cy="523220"/>
          </a:xfrm>
          <a:prstGeom prst="rect">
            <a:avLst/>
          </a:prstGeom>
        </p:spPr>
        <p:txBody>
          <a:bodyPr wrap="square">
            <a:spAutoFit/>
          </a:bodyPr>
          <a:lstStyle/>
          <a:p>
            <a:r>
              <a:rPr lang="zh-TW" altLang="en-US" sz="2800" b="1" dirty="0">
                <a:solidFill>
                  <a:srgbClr val="333333"/>
                </a:solidFill>
                <a:ea typeface="華康黑體 Std W5"/>
              </a:rPr>
              <a:t>目錄</a:t>
            </a: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2</a:t>
            </a:fld>
            <a:endParaRPr lang="en-US" altLang="zh-TW"/>
          </a:p>
        </p:txBody>
      </p:sp>
      <p:graphicFrame>
        <p:nvGraphicFramePr>
          <p:cNvPr id="5" name="資料庫圖表 4"/>
          <p:cNvGraphicFramePr/>
          <p:nvPr>
            <p:extLst>
              <p:ext uri="{D42A27DB-BD31-4B8C-83A1-F6EECF244321}">
                <p14:modId xmlns:p14="http://schemas.microsoft.com/office/powerpoint/2010/main" val="1906079844"/>
              </p:ext>
            </p:extLst>
          </p:nvPr>
        </p:nvGraphicFramePr>
        <p:xfrm>
          <a:off x="323528" y="908720"/>
          <a:ext cx="8568952" cy="5047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9294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87624" y="344269"/>
            <a:ext cx="7128792" cy="492443"/>
          </a:xfrm>
          <a:prstGeom prst="rect">
            <a:avLst/>
          </a:prstGeom>
        </p:spPr>
        <p:txBody>
          <a:bodyPr wrap="square">
            <a:spAutoFit/>
          </a:bodyPr>
          <a:lstStyle/>
          <a:p>
            <a:endParaRPr lang="zh-TW" altLang="en-US" sz="26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5" name="矩形 4"/>
          <p:cNvSpPr/>
          <p:nvPr/>
        </p:nvSpPr>
        <p:spPr>
          <a:xfrm>
            <a:off x="576304" y="311115"/>
            <a:ext cx="7920880" cy="1692771"/>
          </a:xfrm>
          <a:prstGeom prst="rect">
            <a:avLst/>
          </a:prstGeom>
        </p:spPr>
        <p:txBody>
          <a:bodyPr wrap="square">
            <a:spAutoFit/>
          </a:bodyPr>
          <a:lstStyle/>
          <a:p>
            <a:r>
              <a:rPr lang="en-US" altLang="zh-TW" sz="2600" b="1" dirty="0">
                <a:solidFill>
                  <a:srgbClr val="333333"/>
                </a:solidFill>
                <a:latin typeface="微軟正黑體" panose="020B0604030504040204" pitchFamily="34" charset="-120"/>
                <a:ea typeface="微軟正黑體" panose="020B0604030504040204" pitchFamily="34" charset="-120"/>
              </a:rPr>
              <a:t>Q14:</a:t>
            </a:r>
            <a:r>
              <a:rPr lang="zh-TW" altLang="en-US" sz="2600" b="1" dirty="0">
                <a:solidFill>
                  <a:srgbClr val="333333"/>
                </a:solidFill>
                <a:latin typeface="微軟正黑體" panose="020B0604030504040204" pitchFamily="34" charset="-120"/>
                <a:ea typeface="微軟正黑體" panose="020B0604030504040204" pitchFamily="34" charset="-120"/>
              </a:rPr>
              <a:t>我的小孩</a:t>
            </a:r>
            <a:r>
              <a:rPr lang="en-US" altLang="zh-TW" sz="2600" b="1" dirty="0">
                <a:solidFill>
                  <a:srgbClr val="333333"/>
                </a:solidFill>
                <a:latin typeface="微軟正黑體" panose="020B0604030504040204" pitchFamily="34" charset="-120"/>
                <a:ea typeface="微軟正黑體" panose="020B0604030504040204" pitchFamily="34" charset="-120"/>
              </a:rPr>
              <a:t>114</a:t>
            </a:r>
            <a:r>
              <a:rPr lang="zh-TW" altLang="en-US" sz="2600" b="1" dirty="0">
                <a:solidFill>
                  <a:srgbClr val="333333"/>
                </a:solidFill>
                <a:latin typeface="微軟正黑體" panose="020B0604030504040204" pitchFamily="34" charset="-120"/>
                <a:ea typeface="微軟正黑體" panose="020B0604030504040204" pitchFamily="34" charset="-120"/>
              </a:rPr>
              <a:t>學年度是仁愛國中學區內學生，但</a:t>
            </a:r>
            <a:endParaRPr lang="en-US" altLang="zh-TW" sz="2600" b="1" dirty="0">
              <a:solidFill>
                <a:srgbClr val="333333"/>
              </a:solidFill>
              <a:latin typeface="微軟正黑體" panose="020B0604030504040204" pitchFamily="34" charset="-120"/>
              <a:ea typeface="微軟正黑體" panose="020B0604030504040204" pitchFamily="34" charset="-120"/>
            </a:endParaRPr>
          </a:p>
          <a:p>
            <a:r>
              <a:rPr lang="en-US" altLang="zh-TW" sz="2600" b="1" dirty="0">
                <a:solidFill>
                  <a:srgbClr val="333333"/>
                </a:solidFill>
                <a:latin typeface="微軟正黑體" panose="020B0604030504040204" pitchFamily="34" charset="-120"/>
                <a:ea typeface="微軟正黑體" panose="020B0604030504040204" pitchFamily="34" charset="-120"/>
              </a:rPr>
              <a:t>        </a:t>
            </a:r>
            <a:r>
              <a:rPr lang="zh-TW" altLang="en-US" sz="2600" b="1" dirty="0">
                <a:solidFill>
                  <a:srgbClr val="333333"/>
                </a:solidFill>
                <a:latin typeface="微軟正黑體" panose="020B0604030504040204" pitchFamily="34" charset="-120"/>
                <a:ea typeface="微軟正黑體" panose="020B0604030504040204" pitchFamily="34" charset="-120"/>
              </a:rPr>
              <a:t>我的小孩國小並非就讀於竹北市的國小，請問是 </a:t>
            </a:r>
            <a:endParaRPr lang="en-US" altLang="zh-TW" sz="2600" b="1" dirty="0">
              <a:solidFill>
                <a:srgbClr val="333333"/>
              </a:solidFill>
              <a:latin typeface="微軟正黑體" panose="020B0604030504040204" pitchFamily="34" charset="-120"/>
              <a:ea typeface="微軟正黑體" panose="020B0604030504040204" pitchFamily="34" charset="-120"/>
            </a:endParaRPr>
          </a:p>
          <a:p>
            <a:r>
              <a:rPr lang="en-US" altLang="zh-TW" sz="2600" b="1" dirty="0">
                <a:solidFill>
                  <a:srgbClr val="333333"/>
                </a:solidFill>
                <a:latin typeface="微軟正黑體" panose="020B0604030504040204" pitchFamily="34" charset="-120"/>
                <a:ea typeface="微軟正黑體" panose="020B0604030504040204" pitchFamily="34" charset="-120"/>
              </a:rPr>
              <a:t>        </a:t>
            </a:r>
            <a:r>
              <a:rPr lang="zh-TW" altLang="en-US" sz="2600" b="1" dirty="0">
                <a:solidFill>
                  <a:srgbClr val="333333"/>
                </a:solidFill>
                <a:latin typeface="微軟正黑體" panose="020B0604030504040204" pitchFamily="34" charset="-120"/>
                <a:ea typeface="微軟正黑體" panose="020B0604030504040204" pitchFamily="34" charset="-120"/>
              </a:rPr>
              <a:t>否會影響我的小孩入學順序</a:t>
            </a:r>
            <a:r>
              <a:rPr lang="en-US" altLang="zh-TW" sz="2600" b="1" dirty="0">
                <a:solidFill>
                  <a:srgbClr val="333333"/>
                </a:solidFill>
                <a:latin typeface="微軟正黑體" panose="020B0604030504040204" pitchFamily="34" charset="-120"/>
                <a:ea typeface="微軟正黑體" panose="020B0604030504040204" pitchFamily="34" charset="-120"/>
              </a:rPr>
              <a:t>?</a:t>
            </a:r>
          </a:p>
          <a:p>
            <a:endParaRPr lang="zh-TW" altLang="en-US" sz="2600" b="1" dirty="0">
              <a:solidFill>
                <a:srgbClr val="333333"/>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76925" y="1397403"/>
            <a:ext cx="8190150" cy="1600438"/>
          </a:xfrm>
          <a:prstGeom prst="rect">
            <a:avLst/>
          </a:prstGeom>
        </p:spPr>
        <p:txBody>
          <a:bodyPr wrap="square">
            <a:spAutoFit/>
          </a:bodyPr>
          <a:lstStyle/>
          <a:p>
            <a:r>
              <a:rPr lang="en-US" altLang="zh-TW" sz="2600" b="1" dirty="0">
                <a:latin typeface="微軟正黑體" panose="020B0604030504040204" pitchFamily="34" charset="-120"/>
                <a:ea typeface="微軟正黑體" panose="020B0604030504040204" pitchFamily="34" charset="-120"/>
              </a:rPr>
              <a:t>A14:</a:t>
            </a:r>
          </a:p>
          <a:p>
            <a:r>
              <a:rPr lang="zh-TW" altLang="en-US" b="1" dirty="0">
                <a:latin typeface="微軟正黑體" panose="020B0604030504040204" pitchFamily="34" charset="-120"/>
                <a:ea typeface="微軟正黑體" panose="020B0604030504040204" pitchFamily="34" charset="-120"/>
              </a:rPr>
              <a:t>會，依據新竹縣國民中小學班級數總量管制暨學生入學實施要點第</a:t>
            </a:r>
            <a:r>
              <a:rPr lang="en-US" altLang="zh-TW" b="1" dirty="0">
                <a:latin typeface="微軟正黑體" panose="020B0604030504040204" pitchFamily="34" charset="-120"/>
                <a:ea typeface="微軟正黑體" panose="020B0604030504040204" pitchFamily="34" charset="-120"/>
              </a:rPr>
              <a:t>4</a:t>
            </a:r>
            <a:r>
              <a:rPr lang="zh-TW" altLang="en-US" b="1" dirty="0">
                <a:latin typeface="微軟正黑體" panose="020B0604030504040204" pitchFamily="34" charset="-120"/>
                <a:ea typeface="微軟正黑體" panose="020B0604030504040204" pitchFamily="34" charset="-120"/>
              </a:rPr>
              <a:t>點第</a:t>
            </a:r>
            <a:r>
              <a:rPr lang="en-US" altLang="zh-TW" b="1" dirty="0">
                <a:latin typeface="微軟正黑體" panose="020B0604030504040204" pitchFamily="34" charset="-120"/>
                <a:ea typeface="微軟正黑體" panose="020B0604030504040204" pitchFamily="34" charset="-120"/>
              </a:rPr>
              <a:t>5</a:t>
            </a:r>
            <a:r>
              <a:rPr lang="zh-TW" altLang="en-US" b="1" dirty="0">
                <a:latin typeface="微軟正黑體" panose="020B0604030504040204" pitchFamily="34" charset="-120"/>
                <a:ea typeface="微軟正黑體" panose="020B0604030504040204" pitchFamily="34" charset="-120"/>
              </a:rPr>
              <a:t>項規定，符合資格者申請就讀本縣總量管制國中，以就讀管制國中所在</a:t>
            </a:r>
            <a:r>
              <a:rPr lang="zh-TW" altLang="en-US" b="1" dirty="0">
                <a:solidFill>
                  <a:srgbClr val="FF0000"/>
                </a:solidFill>
                <a:latin typeface="微軟正黑體" panose="020B0604030504040204" pitchFamily="34" charset="-120"/>
                <a:ea typeface="微軟正黑體" panose="020B0604030504040204" pitchFamily="34" charset="-120"/>
              </a:rPr>
              <a:t>鄉鎮市</a:t>
            </a:r>
            <a:r>
              <a:rPr lang="zh-TW" altLang="en-US" b="1" dirty="0">
                <a:latin typeface="微軟正黑體" panose="020B0604030504040204" pitchFamily="34" charset="-120"/>
                <a:ea typeface="微軟正黑體" panose="020B0604030504040204" pitchFamily="34" charset="-120"/>
              </a:rPr>
              <a:t>行政區之國小學生優先分發。</a:t>
            </a: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20</a:t>
            </a:fld>
            <a:endParaRPr lang="en-US" altLang="zh-TW"/>
          </a:p>
        </p:txBody>
      </p:sp>
      <p:sp>
        <p:nvSpPr>
          <p:cNvPr id="10" name="文字方塊 9">
            <a:extLst>
              <a:ext uri="{FF2B5EF4-FFF2-40B4-BE49-F238E27FC236}">
                <a16:creationId xmlns:a16="http://schemas.microsoft.com/office/drawing/2014/main" id="{E3E2F716-DAE1-439D-9397-85E3C7AC214A}"/>
              </a:ext>
            </a:extLst>
          </p:cNvPr>
          <p:cNvSpPr txBox="1"/>
          <p:nvPr/>
        </p:nvSpPr>
        <p:spPr>
          <a:xfrm>
            <a:off x="215516" y="2997841"/>
            <a:ext cx="8712968" cy="2585323"/>
          </a:xfrm>
          <a:prstGeom prst="rect">
            <a:avLst/>
          </a:prstGeom>
          <a:solidFill>
            <a:srgbClr val="FFE7E8"/>
          </a:solidFill>
          <a:ln w="38100">
            <a:solidFill>
              <a:srgbClr val="FF0000"/>
            </a:solidFill>
          </a:ln>
        </p:spPr>
        <p:txBody>
          <a:bodyPr wrap="square">
            <a:spAutoFit/>
          </a:bodyPr>
          <a:lstStyle/>
          <a:p>
            <a:pPr marL="342900" indent="-342900">
              <a:buFont typeface="Wingdings" panose="05000000000000000000" pitchFamily="2" charset="2"/>
              <a:buChar char="l"/>
            </a:pPr>
            <a:r>
              <a:rPr lang="zh-TW" altLang="en-US" sz="1800" b="1" dirty="0">
                <a:solidFill>
                  <a:schemeClr val="tx2"/>
                </a:solidFill>
                <a:latin typeface="微軟正黑體" panose="020B0604030504040204" pitchFamily="34" charset="-120"/>
                <a:ea typeface="微軟正黑體" panose="020B0604030504040204" pitchFamily="34" charset="-120"/>
              </a:rPr>
              <a:t>新生倘就讀</a:t>
            </a:r>
            <a:r>
              <a:rPr lang="en-US" altLang="zh-TW" sz="1800" b="1" dirty="0">
                <a:solidFill>
                  <a:schemeClr val="tx2"/>
                </a:solidFill>
                <a:latin typeface="微軟正黑體" panose="020B0604030504040204" pitchFamily="34" charset="-120"/>
                <a:ea typeface="微軟正黑體" panose="020B0604030504040204" pitchFamily="34" charset="-120"/>
              </a:rPr>
              <a:t>(1)</a:t>
            </a:r>
            <a:r>
              <a:rPr lang="zh-TW" altLang="en-US" sz="1800" b="1" dirty="0">
                <a:solidFill>
                  <a:schemeClr val="tx2"/>
                </a:solidFill>
                <a:latin typeface="微軟正黑體" panose="020B0604030504040204" pitchFamily="34" charset="-120"/>
                <a:ea typeface="微軟正黑體" panose="020B0604030504040204" pitchFamily="34" charset="-120"/>
              </a:rPr>
              <a:t>本縣大學區國小、</a:t>
            </a:r>
            <a:r>
              <a:rPr lang="en-US" altLang="zh-TW" sz="1800" b="1" dirty="0">
                <a:solidFill>
                  <a:schemeClr val="tx2"/>
                </a:solidFill>
                <a:latin typeface="微軟正黑體" panose="020B0604030504040204" pitchFamily="34" charset="-120"/>
                <a:ea typeface="微軟正黑體" panose="020B0604030504040204" pitchFamily="34" charset="-120"/>
              </a:rPr>
              <a:t>(2)</a:t>
            </a:r>
            <a:r>
              <a:rPr lang="zh-TW" altLang="en-US" sz="1800" b="1" dirty="0">
                <a:solidFill>
                  <a:schemeClr val="tx2"/>
                </a:solidFill>
                <a:latin typeface="微軟正黑體" panose="020B0604030504040204" pitchFamily="34" charset="-120"/>
                <a:ea typeface="微軟正黑體" panose="020B0604030504040204" pitchFamily="34" charset="-120"/>
              </a:rPr>
              <a:t>實驗教育學校、</a:t>
            </a:r>
            <a:r>
              <a:rPr lang="en-US" altLang="zh-TW" sz="1800" b="1" dirty="0">
                <a:solidFill>
                  <a:schemeClr val="tx2"/>
                </a:solidFill>
                <a:latin typeface="微軟正黑體" panose="020B0604030504040204" pitchFamily="34" charset="-120"/>
                <a:ea typeface="微軟正黑體" panose="020B0604030504040204" pitchFamily="34" charset="-120"/>
              </a:rPr>
              <a:t>(3)</a:t>
            </a:r>
            <a:r>
              <a:rPr lang="zh-TW" altLang="zh-TW" sz="1800" b="1" dirty="0">
                <a:latin typeface="微軟正黑體" panose="020B0604030504040204" pitchFamily="34" charset="-120"/>
                <a:ea typeface="微軟正黑體" panose="020B0604030504040204" pitchFamily="34" charset="-120"/>
              </a:rPr>
              <a:t>國立新竹科學園區實驗高級中等學校國小部</a:t>
            </a:r>
            <a:r>
              <a:rPr lang="zh-TW" altLang="en-US" sz="1800" b="1" dirty="0">
                <a:latin typeface="微軟正黑體" panose="020B0604030504040204" pitchFamily="34" charset="-120"/>
                <a:ea typeface="微軟正黑體" panose="020B0604030504040204" pitchFamily="34" charset="-120"/>
              </a:rPr>
              <a:t>、</a:t>
            </a:r>
            <a:r>
              <a:rPr lang="en-US" altLang="zh-TW" sz="1800" b="1" dirty="0">
                <a:solidFill>
                  <a:schemeClr val="tx2"/>
                </a:solidFill>
                <a:latin typeface="微軟正黑體" panose="020B0604030504040204" pitchFamily="34" charset="-120"/>
                <a:ea typeface="微軟正黑體" panose="020B0604030504040204" pitchFamily="34" charset="-120"/>
              </a:rPr>
              <a:t>(4)</a:t>
            </a:r>
            <a:r>
              <a:rPr lang="zh-TW" altLang="en-US" sz="1800" b="1" dirty="0">
                <a:solidFill>
                  <a:schemeClr val="tx2"/>
                </a:solidFill>
                <a:latin typeface="微軟正黑體" panose="020B0604030504040204" pitchFamily="34" charset="-120"/>
                <a:ea typeface="微軟正黑體" panose="020B0604030504040204" pitchFamily="34" charset="-120"/>
              </a:rPr>
              <a:t>非「管制國中」所在行政區之私立小學、</a:t>
            </a:r>
            <a:r>
              <a:rPr lang="en-US" altLang="zh-TW" sz="1800" b="1" dirty="0">
                <a:solidFill>
                  <a:schemeClr val="tx2"/>
                </a:solidFill>
                <a:latin typeface="微軟正黑體" panose="020B0604030504040204" pitchFamily="34" charset="-120"/>
                <a:ea typeface="微軟正黑體" panose="020B0604030504040204" pitchFamily="34" charset="-120"/>
              </a:rPr>
              <a:t>(5)</a:t>
            </a:r>
            <a:r>
              <a:rPr lang="zh-TW" altLang="en-US" sz="1800" b="1" dirty="0">
                <a:solidFill>
                  <a:schemeClr val="tx2"/>
                </a:solidFill>
                <a:latin typeface="微軟正黑體" panose="020B0604030504040204" pitchFamily="34" charset="-120"/>
                <a:ea typeface="微軟正黑體" panose="020B0604030504040204" pitchFamily="34" charset="-120"/>
              </a:rPr>
              <a:t>教職員子女隨父隨母就讀非「管制國中」所在行政區之學校、</a:t>
            </a:r>
            <a:r>
              <a:rPr lang="en-US" altLang="zh-TW" sz="1800" b="1" dirty="0">
                <a:solidFill>
                  <a:schemeClr val="tx2"/>
                </a:solidFill>
                <a:latin typeface="微軟正黑體" panose="020B0604030504040204" pitchFamily="34" charset="-120"/>
                <a:ea typeface="微軟正黑體" panose="020B0604030504040204" pitchFamily="34" charset="-120"/>
              </a:rPr>
              <a:t>(6)</a:t>
            </a:r>
            <a:r>
              <a:rPr lang="zh-TW" altLang="en-US" sz="1800" b="1" dirty="0">
                <a:solidFill>
                  <a:schemeClr val="tx2"/>
                </a:solidFill>
                <a:latin typeface="微軟正黑體" panose="020B0604030504040204" pitchFamily="34" charset="-120"/>
                <a:ea typeface="微軟正黑體" panose="020B0604030504040204" pitchFamily="34" charset="-120"/>
              </a:rPr>
              <a:t>或因「新竹縣國民中小學班級數總量管制暨學生入學實施要點」被轉介至非「管制國中」所在行政區之國小，屬前開六種情形之新生倘符合入學資格，新生之入學排序則等同於就讀管制國中所在行政區之國小學生 </a:t>
            </a:r>
            <a:r>
              <a:rPr lang="en-US" altLang="zh-TW" sz="1800" b="1" dirty="0">
                <a:solidFill>
                  <a:schemeClr val="tx2"/>
                </a:solidFill>
                <a:latin typeface="微軟正黑體" panose="020B0604030504040204" pitchFamily="34" charset="-120"/>
                <a:ea typeface="微軟正黑體" panose="020B0604030504040204" pitchFamily="34" charset="-120"/>
              </a:rPr>
              <a:t>(</a:t>
            </a:r>
            <a:r>
              <a:rPr lang="zh-TW" altLang="en-US" sz="1800" b="1" dirty="0">
                <a:solidFill>
                  <a:schemeClr val="tx2"/>
                </a:solidFill>
                <a:latin typeface="微軟正黑體" panose="020B0604030504040204" pitchFamily="34" charset="-120"/>
                <a:ea typeface="微軟正黑體" panose="020B0604030504040204" pitchFamily="34" charset="-120"/>
              </a:rPr>
              <a:t>其中上述</a:t>
            </a:r>
            <a:r>
              <a:rPr lang="en-US" altLang="zh-TW" sz="1800" b="1" dirty="0">
                <a:solidFill>
                  <a:schemeClr val="tx2"/>
                </a:solidFill>
                <a:latin typeface="微軟正黑體" panose="020B0604030504040204" pitchFamily="34" charset="-120"/>
                <a:ea typeface="微軟正黑體" panose="020B0604030504040204" pitchFamily="34" charset="-120"/>
              </a:rPr>
              <a:t>(5)</a:t>
            </a:r>
            <a:r>
              <a:rPr lang="zh-TW" altLang="en-US" sz="1800" b="1" dirty="0">
                <a:solidFill>
                  <a:schemeClr val="tx2"/>
                </a:solidFill>
                <a:latin typeface="微軟正黑體" panose="020B0604030504040204" pitchFamily="34" charset="-120"/>
                <a:ea typeface="微軟正黑體" panose="020B0604030504040204" pitchFamily="34" charset="-120"/>
              </a:rPr>
              <a:t>及</a:t>
            </a:r>
            <a:r>
              <a:rPr lang="en-US" altLang="zh-TW" sz="1800" b="1" dirty="0">
                <a:solidFill>
                  <a:schemeClr val="tx2"/>
                </a:solidFill>
                <a:latin typeface="微軟正黑體" panose="020B0604030504040204" pitchFamily="34" charset="-120"/>
                <a:ea typeface="微軟正黑體" panose="020B0604030504040204" pitchFamily="34" charset="-120"/>
              </a:rPr>
              <a:t>(6)</a:t>
            </a:r>
            <a:r>
              <a:rPr lang="zh-TW" altLang="en-US" sz="1800" b="1" dirty="0">
                <a:solidFill>
                  <a:schemeClr val="tx2"/>
                </a:solidFill>
                <a:latin typeface="微軟正黑體" panose="020B0604030504040204" pitchFamily="34" charset="-120"/>
                <a:ea typeface="微軟正黑體" panose="020B0604030504040204" pitchFamily="34" charset="-120"/>
              </a:rPr>
              <a:t>新生須檢附證明文件</a:t>
            </a:r>
            <a:r>
              <a:rPr lang="en-US" altLang="zh-TW" sz="1800" b="1" dirty="0">
                <a:solidFill>
                  <a:schemeClr val="tx2"/>
                </a:solidFill>
                <a:latin typeface="微軟正黑體" panose="020B0604030504040204" pitchFamily="34" charset="-120"/>
                <a:ea typeface="微軟正黑體" panose="020B0604030504040204" pitchFamily="34" charset="-120"/>
              </a:rPr>
              <a:t>) </a:t>
            </a:r>
            <a:r>
              <a:rPr lang="zh-TW" altLang="en-US" sz="1800" b="1" dirty="0">
                <a:solidFill>
                  <a:schemeClr val="tx2"/>
                </a:solidFill>
                <a:latin typeface="微軟正黑體" panose="020B0604030504040204" pitchFamily="34" charset="-120"/>
                <a:ea typeface="微軟正黑體" panose="020B0604030504040204" pitchFamily="34" charset="-120"/>
              </a:rPr>
              <a:t>。</a:t>
            </a:r>
            <a:endParaRPr lang="en-US" altLang="zh-TW" sz="1800" b="1" dirty="0">
              <a:solidFill>
                <a:schemeClr val="tx2"/>
              </a:solidFill>
              <a:latin typeface="微軟正黑體" panose="020B0604030504040204" pitchFamily="34" charset="-120"/>
              <a:ea typeface="微軟正黑體" panose="020B0604030504040204" pitchFamily="34" charset="-120"/>
            </a:endParaRPr>
          </a:p>
          <a:p>
            <a:pPr marL="342900" indent="-342900">
              <a:buFont typeface="Wingdings" panose="05000000000000000000" pitchFamily="2" charset="2"/>
              <a:buChar char="l"/>
            </a:pPr>
            <a:r>
              <a:rPr lang="zh-TW" altLang="en-US" sz="1800" b="1" dirty="0">
                <a:solidFill>
                  <a:schemeClr val="tx2"/>
                </a:solidFill>
                <a:latin typeface="微軟正黑體" panose="020B0604030504040204" pitchFamily="34" charset="-120"/>
                <a:ea typeface="微軟正黑體" panose="020B0604030504040204" pitchFamily="34" charset="-120"/>
              </a:rPr>
              <a:t>非屬以上情況之新生，家長可於疑義審查申請日前向所屬學區國中提出疑義申請，經學校家訪確認居住事實後，並於各校學生入學審查委員會決議通過後，新生之入學排序等同於就讀管制國中所在行政區之國小學生。</a:t>
            </a:r>
          </a:p>
        </p:txBody>
      </p:sp>
    </p:spTree>
    <p:extLst>
      <p:ext uri="{BB962C8B-B14F-4D97-AF65-F5344CB8AC3E}">
        <p14:creationId xmlns:p14="http://schemas.microsoft.com/office/powerpoint/2010/main" val="2859037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87624" y="344269"/>
            <a:ext cx="7128792" cy="492443"/>
          </a:xfrm>
          <a:prstGeom prst="rect">
            <a:avLst/>
          </a:prstGeom>
        </p:spPr>
        <p:txBody>
          <a:bodyPr wrap="square">
            <a:spAutoFit/>
          </a:bodyPr>
          <a:lstStyle/>
          <a:p>
            <a:endParaRPr lang="zh-TW" altLang="en-US" sz="26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5" name="矩形 4"/>
          <p:cNvSpPr/>
          <p:nvPr/>
        </p:nvSpPr>
        <p:spPr>
          <a:xfrm>
            <a:off x="467544" y="269233"/>
            <a:ext cx="7920880" cy="1692771"/>
          </a:xfrm>
          <a:prstGeom prst="rect">
            <a:avLst/>
          </a:prstGeom>
        </p:spPr>
        <p:txBody>
          <a:bodyPr wrap="square">
            <a:spAutoFit/>
          </a:bodyPr>
          <a:lstStyle/>
          <a:p>
            <a:r>
              <a:rPr lang="en-US" altLang="zh-TW" sz="2600" b="1" dirty="0">
                <a:solidFill>
                  <a:srgbClr val="333333"/>
                </a:solidFill>
                <a:latin typeface="微軟正黑體" panose="020B0604030504040204" pitchFamily="34" charset="-120"/>
                <a:ea typeface="微軟正黑體" panose="020B0604030504040204" pitchFamily="34" charset="-120"/>
              </a:rPr>
              <a:t>Q15:</a:t>
            </a:r>
            <a:r>
              <a:rPr lang="zh-TW" altLang="en-US" sz="2600" b="1" dirty="0">
                <a:solidFill>
                  <a:srgbClr val="333333"/>
                </a:solidFill>
                <a:latin typeface="微軟正黑體" panose="020B0604030504040204" pitchFamily="34" charset="-120"/>
                <a:ea typeface="微軟正黑體" panose="020B0604030504040204" pitchFamily="34" charset="-120"/>
              </a:rPr>
              <a:t>新竹縣國中小學班級數總量管制暨學生入學實施</a:t>
            </a:r>
            <a:endParaRPr lang="en-US" altLang="zh-TW" sz="2600" b="1" dirty="0">
              <a:solidFill>
                <a:srgbClr val="333333"/>
              </a:solidFill>
              <a:latin typeface="微軟正黑體" panose="020B0604030504040204" pitchFamily="34" charset="-120"/>
              <a:ea typeface="微軟正黑體" panose="020B0604030504040204" pitchFamily="34" charset="-120"/>
            </a:endParaRPr>
          </a:p>
          <a:p>
            <a:r>
              <a:rPr lang="en-US" altLang="zh-TW" sz="2600" b="1" dirty="0">
                <a:solidFill>
                  <a:srgbClr val="333333"/>
                </a:solidFill>
                <a:latin typeface="微軟正黑體" panose="020B0604030504040204" pitchFamily="34" charset="-120"/>
                <a:ea typeface="微軟正黑體" panose="020B0604030504040204" pitchFamily="34" charset="-120"/>
              </a:rPr>
              <a:t>        </a:t>
            </a:r>
            <a:r>
              <a:rPr lang="zh-TW" altLang="en-US" sz="2600" b="1" dirty="0">
                <a:solidFill>
                  <a:srgbClr val="333333"/>
                </a:solidFill>
                <a:latin typeface="微軟正黑體" panose="020B0604030504040204" pitchFamily="34" charset="-120"/>
                <a:ea typeface="微軟正黑體" panose="020B0604030504040204" pitchFamily="34" charset="-120"/>
              </a:rPr>
              <a:t>要點第</a:t>
            </a:r>
            <a:r>
              <a:rPr lang="en-US" altLang="zh-TW" sz="2600" b="1" dirty="0">
                <a:solidFill>
                  <a:srgbClr val="333333"/>
                </a:solidFill>
                <a:latin typeface="微軟正黑體" panose="020B0604030504040204" pitchFamily="34" charset="-120"/>
                <a:ea typeface="微軟正黑體" panose="020B0604030504040204" pitchFamily="34" charset="-120"/>
              </a:rPr>
              <a:t>4</a:t>
            </a:r>
            <a:r>
              <a:rPr lang="zh-TW" altLang="en-US" sz="2600" b="1" dirty="0">
                <a:solidFill>
                  <a:srgbClr val="333333"/>
                </a:solidFill>
                <a:latin typeface="微軟正黑體" panose="020B0604030504040204" pitchFamily="34" charset="-120"/>
                <a:ea typeface="微軟正黑體" panose="020B0604030504040204" pitchFamily="34" charset="-120"/>
              </a:rPr>
              <a:t>點第</a:t>
            </a:r>
            <a:r>
              <a:rPr lang="en-US" altLang="zh-TW" sz="2600" b="1" dirty="0">
                <a:solidFill>
                  <a:srgbClr val="333333"/>
                </a:solidFill>
                <a:latin typeface="微軟正黑體" panose="020B0604030504040204" pitchFamily="34" charset="-120"/>
                <a:ea typeface="微軟正黑體" panose="020B0604030504040204" pitchFamily="34" charset="-120"/>
              </a:rPr>
              <a:t>2</a:t>
            </a:r>
            <a:r>
              <a:rPr lang="zh-TW" altLang="en-US" sz="2600" b="1" dirty="0">
                <a:solidFill>
                  <a:srgbClr val="333333"/>
                </a:solidFill>
                <a:latin typeface="微軟正黑體" panose="020B0604030504040204" pitchFamily="34" charset="-120"/>
                <a:ea typeface="微軟正黑體" panose="020B0604030504040204" pitchFamily="34" charset="-120"/>
              </a:rPr>
              <a:t>項第</a:t>
            </a:r>
            <a:r>
              <a:rPr lang="en-US" altLang="zh-TW" sz="2600" b="1" dirty="0">
                <a:solidFill>
                  <a:srgbClr val="333333"/>
                </a:solidFill>
                <a:latin typeface="微軟正黑體" panose="020B0604030504040204" pitchFamily="34" charset="-120"/>
                <a:ea typeface="微軟正黑體" panose="020B0604030504040204" pitchFamily="34" charset="-120"/>
              </a:rPr>
              <a:t>4</a:t>
            </a:r>
            <a:r>
              <a:rPr lang="zh-TW" altLang="en-US" sz="2600" b="1" dirty="0">
                <a:solidFill>
                  <a:srgbClr val="333333"/>
                </a:solidFill>
                <a:latin typeface="微軟正黑體" panose="020B0604030504040204" pitchFamily="34" charset="-120"/>
                <a:ea typeface="微軟正黑體" panose="020B0604030504040204" pitchFamily="34" charset="-120"/>
              </a:rPr>
              <a:t>款規定，其他提供證明文件</a:t>
            </a:r>
            <a:endParaRPr lang="en-US" altLang="zh-TW" sz="2600" b="1" dirty="0">
              <a:solidFill>
                <a:srgbClr val="333333"/>
              </a:solidFill>
              <a:latin typeface="微軟正黑體" panose="020B0604030504040204" pitchFamily="34" charset="-120"/>
              <a:ea typeface="微軟正黑體" panose="020B0604030504040204" pitchFamily="34" charset="-120"/>
            </a:endParaRPr>
          </a:p>
          <a:p>
            <a:r>
              <a:rPr lang="zh-TW" altLang="en-US" sz="2600" b="1" dirty="0">
                <a:solidFill>
                  <a:srgbClr val="333333"/>
                </a:solidFill>
                <a:latin typeface="微軟正黑體" panose="020B0604030504040204" pitchFamily="34" charset="-120"/>
                <a:ea typeface="微軟正黑體" panose="020B0604030504040204" pitchFamily="34" charset="-120"/>
              </a:rPr>
              <a:t>        且經學校家訪新生確有居住事實者。</a:t>
            </a:r>
            <a:r>
              <a:rPr lang="zh-TW" altLang="en-US" sz="2600" b="1" dirty="0">
                <a:solidFill>
                  <a:srgbClr val="FF0000"/>
                </a:solidFill>
                <a:latin typeface="微軟正黑體" panose="020B0604030504040204" pitchFamily="34" charset="-120"/>
                <a:ea typeface="微軟正黑體" panose="020B0604030504040204" pitchFamily="34" charset="-120"/>
              </a:rPr>
              <a:t>其他提供證 </a:t>
            </a:r>
            <a:endParaRPr lang="en-US" altLang="zh-TW" sz="2600" b="1" dirty="0">
              <a:solidFill>
                <a:srgbClr val="FF0000"/>
              </a:solidFill>
              <a:latin typeface="微軟正黑體" panose="020B0604030504040204" pitchFamily="34" charset="-120"/>
              <a:ea typeface="微軟正黑體" panose="020B0604030504040204" pitchFamily="34" charset="-120"/>
            </a:endParaRPr>
          </a:p>
          <a:p>
            <a:r>
              <a:rPr lang="zh-TW" altLang="en-US" sz="2600" b="1" dirty="0">
                <a:solidFill>
                  <a:srgbClr val="FF0000"/>
                </a:solidFill>
                <a:latin typeface="微軟正黑體" panose="020B0604030504040204" pitchFamily="34" charset="-120"/>
                <a:ea typeface="微軟正黑體" panose="020B0604030504040204" pitchFamily="34" charset="-120"/>
              </a:rPr>
              <a:t>        明文件為何</a:t>
            </a:r>
            <a:r>
              <a:rPr lang="en-US" altLang="zh-TW" sz="2600" b="1" dirty="0">
                <a:solidFill>
                  <a:srgbClr val="FF0000"/>
                </a:solidFill>
                <a:latin typeface="微軟正黑體" panose="020B0604030504040204" pitchFamily="34" charset="-120"/>
                <a:ea typeface="微軟正黑體" panose="020B0604030504040204" pitchFamily="34" charset="-120"/>
              </a:rPr>
              <a:t>?</a:t>
            </a:r>
            <a:endParaRPr lang="zh-TW" altLang="en-US" sz="2600" b="1" dirty="0">
              <a:solidFill>
                <a:srgbClr val="FF000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692201" y="1844824"/>
            <a:ext cx="8190150" cy="4493538"/>
          </a:xfrm>
          <a:prstGeom prst="rect">
            <a:avLst/>
          </a:prstGeom>
        </p:spPr>
        <p:txBody>
          <a:bodyPr wrap="square">
            <a:spAutoFit/>
          </a:bodyPr>
          <a:lstStyle/>
          <a:p>
            <a:r>
              <a:rPr lang="en-US" altLang="zh-TW" sz="2600" b="1" dirty="0">
                <a:latin typeface="微軟正黑體" panose="020B0604030504040204" pitchFamily="34" charset="-120"/>
                <a:ea typeface="微軟正黑體" panose="020B0604030504040204" pitchFamily="34" charset="-120"/>
              </a:rPr>
              <a:t>A15:</a:t>
            </a:r>
          </a:p>
          <a:p>
            <a:r>
              <a:rPr lang="en-US" altLang="zh-TW" sz="2600" b="1" dirty="0">
                <a:latin typeface="微軟正黑體" panose="020B0604030504040204" pitchFamily="34" charset="-120"/>
                <a:ea typeface="微軟正黑體" panose="020B0604030504040204" pitchFamily="34" charset="-120"/>
              </a:rPr>
              <a:t>1</a:t>
            </a:r>
            <a:r>
              <a:rPr lang="zh-TW" altLang="en-US" sz="2600" b="1" dirty="0">
                <a:latin typeface="微軟正黑體" panose="020B0604030504040204" pitchFamily="34" charset="-120"/>
                <a:ea typeface="微軟正黑體" panose="020B0604030504040204" pitchFamily="34" charset="-120"/>
              </a:rPr>
              <a:t>、以下文件</a:t>
            </a:r>
            <a:r>
              <a:rPr lang="zh-TW" altLang="en-US" sz="2600" b="1" dirty="0">
                <a:solidFill>
                  <a:srgbClr val="FF0000"/>
                </a:solidFill>
                <a:latin typeface="微軟正黑體" panose="020B0604030504040204" pitchFamily="34" charset="-120"/>
                <a:ea typeface="微軟正黑體" panose="020B0604030504040204" pitchFamily="34" charset="-120"/>
              </a:rPr>
              <a:t>不得</a:t>
            </a:r>
            <a:r>
              <a:rPr lang="zh-TW" altLang="en-US" sz="2600" b="1" dirty="0">
                <a:latin typeface="微軟正黑體" panose="020B0604030504040204" pitchFamily="34" charset="-120"/>
                <a:ea typeface="微軟正黑體" panose="020B0604030504040204" pitchFamily="34" charset="-120"/>
              </a:rPr>
              <a:t>視為本規定之證明文件：</a:t>
            </a:r>
            <a:endParaRPr lang="en-US" altLang="zh-TW" sz="2600" b="1" dirty="0">
              <a:latin typeface="微軟正黑體" panose="020B0604030504040204" pitchFamily="34" charset="-120"/>
              <a:ea typeface="微軟正黑體" panose="020B0604030504040204" pitchFamily="34" charset="-120"/>
            </a:endParaRPr>
          </a:p>
          <a:p>
            <a:r>
              <a:rPr lang="en-US" altLang="zh-TW" sz="2600" b="1" dirty="0">
                <a:latin typeface="微軟正黑體" panose="020B0604030504040204" pitchFamily="34" charset="-120"/>
                <a:ea typeface="微軟正黑體" panose="020B0604030504040204" pitchFamily="34" charset="-120"/>
              </a:rPr>
              <a:t>      (1)</a:t>
            </a:r>
            <a:r>
              <a:rPr lang="zh-TW" altLang="en-US" sz="2600" b="1" dirty="0">
                <a:latin typeface="微軟正黑體" panose="020B0604030504040204" pitchFamily="34" charset="-120"/>
                <a:ea typeface="微軟正黑體" panose="020B0604030504040204" pitchFamily="34" charset="-120"/>
              </a:rPr>
              <a:t>新生之戶口名簿及戶籍謄本。</a:t>
            </a:r>
            <a:endParaRPr lang="en-US" altLang="zh-TW" sz="2600" b="1" dirty="0">
              <a:latin typeface="微軟正黑體" panose="020B0604030504040204" pitchFamily="34" charset="-120"/>
              <a:ea typeface="微軟正黑體" panose="020B0604030504040204" pitchFamily="34" charset="-120"/>
            </a:endParaRPr>
          </a:p>
          <a:p>
            <a:r>
              <a:rPr lang="en-US" altLang="zh-TW" sz="2600" b="1" dirty="0">
                <a:latin typeface="微軟正黑體" panose="020B0604030504040204" pitchFamily="34" charset="-120"/>
                <a:ea typeface="微軟正黑體" panose="020B0604030504040204" pitchFamily="34" charset="-120"/>
              </a:rPr>
              <a:t>      (2)</a:t>
            </a:r>
            <a:r>
              <a:rPr lang="zh-TW" altLang="en-US" sz="2600" b="1" dirty="0">
                <a:latin typeface="微軟正黑體" panose="020B0604030504040204" pitchFamily="34" charset="-120"/>
                <a:ea typeface="微軟正黑體" panose="020B0604030504040204" pitchFamily="34" charset="-120"/>
              </a:rPr>
              <a:t>里長證明。</a:t>
            </a:r>
            <a:endParaRPr lang="en-US" altLang="zh-TW" sz="2600" b="1" dirty="0">
              <a:latin typeface="微軟正黑體" panose="020B0604030504040204" pitchFamily="34" charset="-120"/>
              <a:ea typeface="微軟正黑體" panose="020B0604030504040204" pitchFamily="34" charset="-120"/>
            </a:endParaRPr>
          </a:p>
          <a:p>
            <a:r>
              <a:rPr lang="en-US" altLang="zh-TW" sz="2600" b="1" dirty="0">
                <a:latin typeface="微軟正黑體" panose="020B0604030504040204" pitchFamily="34" charset="-120"/>
                <a:ea typeface="微軟正黑體" panose="020B0604030504040204" pitchFamily="34" charset="-120"/>
              </a:rPr>
              <a:t>      (3)</a:t>
            </a:r>
            <a:r>
              <a:rPr lang="zh-TW" altLang="en-US" sz="2600" b="1" dirty="0">
                <a:latin typeface="微軟正黑體" panose="020B0604030504040204" pitchFamily="34" charset="-120"/>
                <a:ea typeface="微軟正黑體" panose="020B0604030504040204" pitchFamily="34" charset="-120"/>
              </a:rPr>
              <a:t>經法院公證無償房屋借用契約。</a:t>
            </a:r>
            <a:endParaRPr lang="en-US" altLang="zh-TW" sz="2600" b="1" dirty="0">
              <a:latin typeface="微軟正黑體" panose="020B0604030504040204" pitchFamily="34" charset="-120"/>
              <a:ea typeface="微軟正黑體" panose="020B0604030504040204" pitchFamily="34" charset="-120"/>
            </a:endParaRPr>
          </a:p>
          <a:p>
            <a:r>
              <a:rPr lang="en-US" altLang="zh-TW" sz="2600" b="1" dirty="0">
                <a:latin typeface="微軟正黑體" panose="020B0604030504040204" pitchFamily="34" charset="-120"/>
                <a:ea typeface="微軟正黑體" panose="020B0604030504040204" pitchFamily="34" charset="-120"/>
              </a:rPr>
              <a:t>      (4)</a:t>
            </a:r>
            <a:r>
              <a:rPr lang="zh-TW" altLang="en-US" sz="2600" b="1" dirty="0">
                <a:latin typeface="微軟正黑體" panose="020B0604030504040204" pitchFamily="34" charset="-120"/>
                <a:ea typeface="微軟正黑體" panose="020B0604030504040204" pitchFamily="34" charset="-120"/>
              </a:rPr>
              <a:t>未經法院公證之房屋租賃契約。</a:t>
            </a:r>
            <a:endParaRPr lang="en-US" altLang="zh-TW" sz="2600" b="1" dirty="0">
              <a:latin typeface="微軟正黑體" panose="020B0604030504040204" pitchFamily="34" charset="-120"/>
              <a:ea typeface="微軟正黑體" panose="020B0604030504040204" pitchFamily="34" charset="-120"/>
            </a:endParaRPr>
          </a:p>
          <a:p>
            <a:r>
              <a:rPr lang="en-US" altLang="zh-TW" sz="2600" b="1" dirty="0">
                <a:latin typeface="微軟正黑體" panose="020B0604030504040204" pitchFamily="34" charset="-120"/>
                <a:ea typeface="微軟正黑體" panose="020B0604030504040204" pitchFamily="34" charset="-120"/>
              </a:rPr>
              <a:t>      (5)</a:t>
            </a:r>
            <a:r>
              <a:rPr lang="zh-TW" altLang="en-US" sz="2600" b="1" dirty="0">
                <a:latin typeface="微軟正黑體" panose="020B0604030504040204" pitchFamily="34" charset="-120"/>
                <a:ea typeface="微軟正黑體" panose="020B0604030504040204" pitchFamily="34" charset="-120"/>
              </a:rPr>
              <a:t>學生戶籍設籍處之水費及電費收據或繳費證明。</a:t>
            </a:r>
            <a:endParaRPr lang="en-US" altLang="zh-TW" sz="2600" b="1" dirty="0">
              <a:latin typeface="微軟正黑體" panose="020B0604030504040204" pitchFamily="34" charset="-120"/>
              <a:ea typeface="微軟正黑體" panose="020B0604030504040204" pitchFamily="34" charset="-120"/>
            </a:endParaRPr>
          </a:p>
          <a:p>
            <a:r>
              <a:rPr lang="en-US" altLang="zh-TW" sz="2600" b="1" dirty="0">
                <a:latin typeface="微軟正黑體" panose="020B0604030504040204" pitchFamily="34" charset="-120"/>
                <a:ea typeface="微軟正黑體" panose="020B0604030504040204" pitchFamily="34" charset="-120"/>
              </a:rPr>
              <a:t>2</a:t>
            </a:r>
            <a:r>
              <a:rPr lang="zh-TW" altLang="en-US" sz="2600" b="1" dirty="0">
                <a:latin typeface="微軟正黑體" panose="020B0604030504040204" pitchFamily="34" charset="-120"/>
                <a:ea typeface="微軟正黑體" panose="020B0604030504040204" pitchFamily="34" charset="-120"/>
              </a:rPr>
              <a:t>、家長若提出相關證明文件，學校將會進行相關證明</a:t>
            </a:r>
            <a:endParaRPr lang="en-US" altLang="zh-TW" sz="2600" b="1" dirty="0">
              <a:latin typeface="微軟正黑體" panose="020B0604030504040204" pitchFamily="34" charset="-120"/>
              <a:ea typeface="微軟正黑體" panose="020B0604030504040204" pitchFamily="34" charset="-120"/>
            </a:endParaRPr>
          </a:p>
          <a:p>
            <a:r>
              <a:rPr lang="zh-TW" altLang="en-US" sz="2600" b="1" dirty="0">
                <a:latin typeface="微軟正黑體" panose="020B0604030504040204" pitchFamily="34" charset="-120"/>
                <a:ea typeface="微軟正黑體" panose="020B0604030504040204" pitchFamily="34" charset="-120"/>
              </a:rPr>
              <a:t>      文件初審，初審通過後，學校才會進行家訪新生確</a:t>
            </a:r>
            <a:endParaRPr lang="en-US" altLang="zh-TW" sz="2600" b="1" dirty="0">
              <a:latin typeface="微軟正黑體" panose="020B0604030504040204" pitchFamily="34" charset="-120"/>
              <a:ea typeface="微軟正黑體" panose="020B0604030504040204" pitchFamily="34" charset="-120"/>
            </a:endParaRPr>
          </a:p>
          <a:p>
            <a:r>
              <a:rPr lang="zh-TW" altLang="en-US" sz="2600" b="1" dirty="0">
                <a:latin typeface="微軟正黑體" panose="020B0604030504040204" pitchFamily="34" charset="-120"/>
                <a:ea typeface="微軟正黑體" panose="020B0604030504040204" pitchFamily="34" charset="-120"/>
              </a:rPr>
              <a:t>      認居住事實。</a:t>
            </a:r>
            <a:endParaRPr lang="en-US" altLang="zh-TW" sz="2600" b="1" dirty="0">
              <a:latin typeface="微軟正黑體" panose="020B0604030504040204" pitchFamily="34" charset="-120"/>
              <a:ea typeface="微軟正黑體" panose="020B0604030504040204" pitchFamily="34" charset="-120"/>
            </a:endParaRPr>
          </a:p>
          <a:p>
            <a:r>
              <a:rPr lang="en-US" altLang="zh-TW" sz="2600" b="1" dirty="0">
                <a:latin typeface="微軟正黑體" panose="020B0604030504040204" pitchFamily="34" charset="-120"/>
                <a:ea typeface="微軟正黑體" panose="020B0604030504040204" pitchFamily="34" charset="-120"/>
              </a:rPr>
              <a:t>   </a:t>
            </a: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21</a:t>
            </a:fld>
            <a:endParaRPr lang="en-US" altLang="zh-TW" dirty="0"/>
          </a:p>
        </p:txBody>
      </p:sp>
    </p:spTree>
    <p:extLst>
      <p:ext uri="{BB962C8B-B14F-4D97-AF65-F5344CB8AC3E}">
        <p14:creationId xmlns:p14="http://schemas.microsoft.com/office/powerpoint/2010/main" val="20856928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87624" y="344269"/>
            <a:ext cx="7128792" cy="492443"/>
          </a:xfrm>
          <a:prstGeom prst="rect">
            <a:avLst/>
          </a:prstGeom>
        </p:spPr>
        <p:txBody>
          <a:bodyPr wrap="square">
            <a:spAutoFit/>
          </a:bodyPr>
          <a:lstStyle/>
          <a:p>
            <a:endParaRPr lang="zh-TW" altLang="en-US" sz="26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5" name="矩形 4"/>
          <p:cNvSpPr/>
          <p:nvPr/>
        </p:nvSpPr>
        <p:spPr>
          <a:xfrm>
            <a:off x="467544" y="269233"/>
            <a:ext cx="7920880" cy="492443"/>
          </a:xfrm>
          <a:prstGeom prst="rect">
            <a:avLst/>
          </a:prstGeom>
        </p:spPr>
        <p:txBody>
          <a:bodyPr wrap="square">
            <a:spAutoFit/>
          </a:bodyPr>
          <a:lstStyle/>
          <a:p>
            <a:r>
              <a:rPr lang="en-US" altLang="zh-TW" sz="2600" b="1" dirty="0">
                <a:solidFill>
                  <a:srgbClr val="333333"/>
                </a:solidFill>
                <a:latin typeface="微軟正黑體" panose="020B0604030504040204" pitchFamily="34" charset="-120"/>
                <a:ea typeface="微軟正黑體" panose="020B0604030504040204" pitchFamily="34" charset="-120"/>
              </a:rPr>
              <a:t>Q16:</a:t>
            </a:r>
            <a:r>
              <a:rPr lang="zh-TW" altLang="en-US" sz="2600" b="1" dirty="0">
                <a:latin typeface="微軟正黑體" panose="020B0604030504040204" pitchFamily="34" charset="-120"/>
                <a:ea typeface="微軟正黑體" panose="020B0604030504040204" pitchFamily="34" charset="-120"/>
              </a:rPr>
              <a:t>文興國中共同學區新生登記及分發順序注意事項</a:t>
            </a:r>
          </a:p>
        </p:txBody>
      </p:sp>
      <p:sp>
        <p:nvSpPr>
          <p:cNvPr id="6" name="矩形 5"/>
          <p:cNvSpPr/>
          <p:nvPr/>
        </p:nvSpPr>
        <p:spPr>
          <a:xfrm>
            <a:off x="479872" y="868941"/>
            <a:ext cx="8402479" cy="5447645"/>
          </a:xfrm>
          <a:prstGeom prst="rect">
            <a:avLst/>
          </a:prstGeom>
        </p:spPr>
        <p:txBody>
          <a:bodyPr wrap="square">
            <a:spAutoFit/>
          </a:bodyPr>
          <a:lstStyle/>
          <a:p>
            <a:r>
              <a:rPr lang="en-US" altLang="zh-TW" sz="2600" b="1" dirty="0">
                <a:latin typeface="微軟正黑體" panose="020B0604030504040204" pitchFamily="34" charset="-120"/>
                <a:ea typeface="微軟正黑體" panose="020B0604030504040204" pitchFamily="34" charset="-120"/>
              </a:rPr>
              <a:t>A16:</a:t>
            </a:r>
          </a:p>
          <a:p>
            <a:pPr>
              <a:spcBef>
                <a:spcPts val="0"/>
              </a:spcBef>
              <a:spcAft>
                <a:spcPts val="1200"/>
              </a:spcAft>
            </a:pPr>
            <a:r>
              <a:rPr lang="en-US" altLang="zh-TW" sz="2600" b="1" dirty="0">
                <a:latin typeface="微軟正黑體" panose="020B0604030504040204" pitchFamily="34" charset="-120"/>
                <a:ea typeface="微軟正黑體" panose="020B0604030504040204" pitchFamily="34" charset="-120"/>
              </a:rPr>
              <a:t>1</a:t>
            </a:r>
            <a:r>
              <a:rPr lang="zh-TW" altLang="en-US" sz="2600" b="1" dirty="0">
                <a:latin typeface="微軟正黑體" panose="020B0604030504040204" pitchFamily="34" charset="-120"/>
                <a:ea typeface="微軟正黑體" panose="020B0604030504040204" pitchFamily="34" charset="-120"/>
              </a:rPr>
              <a:t>、共同學區之新生僅能</a:t>
            </a:r>
            <a:r>
              <a:rPr lang="zh-TW" altLang="en-US" sz="2600" b="1" u="sng" dirty="0">
                <a:latin typeface="微軟正黑體" panose="020B0604030504040204" pitchFamily="34" charset="-120"/>
                <a:ea typeface="微軟正黑體" panose="020B0604030504040204" pitchFamily="34" charset="-120"/>
              </a:rPr>
              <a:t>擇一校登記</a:t>
            </a:r>
            <a:r>
              <a:rPr lang="zh-TW" altLang="en-US" sz="2600" b="1" dirty="0">
                <a:latin typeface="微軟正黑體" panose="020B0604030504040204" pitchFamily="34" charset="-120"/>
                <a:ea typeface="微軟正黑體" panose="020B0604030504040204" pitchFamily="34" charset="-120"/>
              </a:rPr>
              <a:t>。</a:t>
            </a:r>
            <a:endParaRPr lang="en-US" altLang="zh-TW" sz="2600" b="1" dirty="0">
              <a:latin typeface="微軟正黑體" panose="020B0604030504040204" pitchFamily="34" charset="-120"/>
              <a:ea typeface="微軟正黑體" panose="020B0604030504040204" pitchFamily="34" charset="-120"/>
            </a:endParaRPr>
          </a:p>
          <a:p>
            <a:pPr lvl="0"/>
            <a:r>
              <a:rPr lang="en-US" altLang="zh-TW" sz="2600" b="1" dirty="0">
                <a:latin typeface="微軟正黑體" panose="020B0604030504040204" pitchFamily="34" charset="-120"/>
                <a:ea typeface="微軟正黑體" panose="020B0604030504040204" pitchFamily="34" charset="-120"/>
              </a:rPr>
              <a:t>2</a:t>
            </a:r>
            <a:r>
              <a:rPr lang="zh-TW" altLang="en-US" sz="2600" b="1" dirty="0">
                <a:latin typeface="微軟正黑體" panose="020B0604030504040204" pitchFamily="34" charset="-120"/>
                <a:ea typeface="微軟正黑體" panose="020B0604030504040204" pitchFamily="34" charset="-120"/>
              </a:rPr>
              <a:t>、</a:t>
            </a:r>
            <a:r>
              <a:rPr lang="zh-TW" altLang="zh-TW" sz="2600" b="1" dirty="0">
                <a:latin typeface="微軟正黑體" panose="020B0604030504040204" pitchFamily="34" charset="-120"/>
                <a:ea typeface="微軟正黑體" panose="020B0604030504040204" pitchFamily="34" charset="-120"/>
              </a:rPr>
              <a:t>倘新生為東興國中與文興國中共同學區之「符合資格」新生</a:t>
            </a:r>
            <a:r>
              <a:rPr lang="en-US" altLang="zh-TW" sz="2600" b="1" dirty="0">
                <a:latin typeface="微軟正黑體" panose="020B0604030504040204" pitchFamily="34" charset="-120"/>
                <a:ea typeface="微軟正黑體" panose="020B0604030504040204" pitchFamily="34" charset="-120"/>
              </a:rPr>
              <a:t>(</a:t>
            </a:r>
            <a:r>
              <a:rPr lang="zh-TW" altLang="zh-TW" sz="2600" b="1" dirty="0">
                <a:latin typeface="微軟正黑體" panose="020B0604030504040204" pitchFamily="34" charset="-120"/>
                <a:ea typeface="微軟正黑體" panose="020B0604030504040204" pitchFamily="34" charset="-120"/>
              </a:rPr>
              <a:t>即審核結果為乙、丙兩類</a:t>
            </a:r>
            <a:r>
              <a:rPr lang="en-US" altLang="zh-TW" sz="2600" b="1" dirty="0">
                <a:latin typeface="微軟正黑體" panose="020B0604030504040204" pitchFamily="34" charset="-120"/>
                <a:ea typeface="微軟正黑體" panose="020B0604030504040204" pitchFamily="34" charset="-120"/>
              </a:rPr>
              <a:t>)</a:t>
            </a:r>
            <a:r>
              <a:rPr lang="zh-TW" altLang="zh-TW" sz="2600" b="1" dirty="0">
                <a:latin typeface="微軟正黑體" panose="020B0604030504040204" pitchFamily="34" charset="-120"/>
                <a:ea typeface="微軟正黑體" panose="020B0604030504040204" pitchFamily="34" charset="-120"/>
              </a:rPr>
              <a:t>，或為六家高中</a:t>
            </a:r>
            <a:r>
              <a:rPr lang="en-US" altLang="zh-TW" sz="2600" b="1" dirty="0">
                <a:latin typeface="微軟正黑體" panose="020B0604030504040204" pitchFamily="34" charset="-120"/>
                <a:ea typeface="微軟正黑體" panose="020B0604030504040204" pitchFamily="34" charset="-120"/>
              </a:rPr>
              <a:t>(</a:t>
            </a:r>
            <a:r>
              <a:rPr lang="zh-TW" altLang="zh-TW" sz="2600" b="1" dirty="0">
                <a:latin typeface="微軟正黑體" panose="020B0604030504040204" pitchFamily="34" charset="-120"/>
                <a:ea typeface="微軟正黑體" panose="020B0604030504040204" pitchFamily="34" charset="-120"/>
              </a:rPr>
              <a:t>國中部</a:t>
            </a:r>
            <a:r>
              <a:rPr lang="en-US" altLang="zh-TW" sz="2600" b="1" dirty="0">
                <a:latin typeface="微軟正黑體" panose="020B0604030504040204" pitchFamily="34" charset="-120"/>
                <a:ea typeface="微軟正黑體" panose="020B0604030504040204" pitchFamily="34" charset="-120"/>
              </a:rPr>
              <a:t>)</a:t>
            </a:r>
            <a:r>
              <a:rPr lang="zh-TW" altLang="zh-TW" sz="2600" b="1" dirty="0">
                <a:latin typeface="微軟正黑體" panose="020B0604030504040204" pitchFamily="34" charset="-120"/>
                <a:ea typeface="微軟正黑體" panose="020B0604030504040204" pitchFamily="34" charset="-120"/>
              </a:rPr>
              <a:t>與文興國中共同學區之「符合資格」新生</a:t>
            </a:r>
            <a:r>
              <a:rPr lang="en-US" altLang="zh-TW" sz="2600" b="1" dirty="0">
                <a:latin typeface="微軟正黑體" panose="020B0604030504040204" pitchFamily="34" charset="-120"/>
                <a:ea typeface="微軟正黑體" panose="020B0604030504040204" pitchFamily="34" charset="-120"/>
              </a:rPr>
              <a:t>(</a:t>
            </a:r>
            <a:r>
              <a:rPr lang="zh-TW" altLang="zh-TW" sz="2600" b="1" dirty="0">
                <a:latin typeface="微軟正黑體" panose="020B0604030504040204" pitchFamily="34" charset="-120"/>
                <a:ea typeface="微軟正黑體" panose="020B0604030504040204" pitchFamily="34" charset="-120"/>
              </a:rPr>
              <a:t>即審核結果為乙、丙兩類</a:t>
            </a:r>
            <a:r>
              <a:rPr lang="en-US" altLang="zh-TW" sz="2600" b="1" dirty="0">
                <a:latin typeface="微軟正黑體" panose="020B0604030504040204" pitchFamily="34" charset="-120"/>
                <a:ea typeface="微軟正黑體" panose="020B0604030504040204" pitchFamily="34" charset="-120"/>
              </a:rPr>
              <a:t>)</a:t>
            </a:r>
            <a:r>
              <a:rPr lang="zh-TW" altLang="zh-TW" sz="2600" b="1" dirty="0">
                <a:latin typeface="微軟正黑體" panose="020B0604030504040204" pitchFamily="34" charset="-120"/>
                <a:ea typeface="微軟正黑體" panose="020B0604030504040204" pitchFamily="34" charset="-120"/>
              </a:rPr>
              <a:t>，倘該生經受理登記資格審查之學區學校公告為備取生，且該生改分發學校志願有填寫另一所共同學區學校，則該生於該共同學區學校之排序如下：</a:t>
            </a:r>
          </a:p>
          <a:p>
            <a:r>
              <a:rPr lang="zh-TW" altLang="zh-TW" sz="2600" b="1" u="sng" dirty="0">
                <a:latin typeface="微軟正黑體" panose="020B0604030504040204" pitchFamily="34" charset="-120"/>
                <a:ea typeface="微軟正黑體" panose="020B0604030504040204" pitchFamily="34" charset="-120"/>
              </a:rPr>
              <a:t>排序於經該共同學區學校審核為「符合資格」</a:t>
            </a:r>
            <a:r>
              <a:rPr lang="en-US" altLang="zh-TW" sz="2600" b="1" u="sng" dirty="0">
                <a:latin typeface="微軟正黑體" panose="020B0604030504040204" pitchFamily="34" charset="-120"/>
                <a:ea typeface="微軟正黑體" panose="020B0604030504040204" pitchFamily="34" charset="-120"/>
              </a:rPr>
              <a:t>(</a:t>
            </a:r>
            <a:r>
              <a:rPr lang="zh-TW" altLang="zh-TW" sz="2600" b="1" u="sng" dirty="0">
                <a:latin typeface="微軟正黑體" panose="020B0604030504040204" pitchFamily="34" charset="-120"/>
                <a:ea typeface="微軟正黑體" panose="020B0604030504040204" pitchFamily="34" charset="-120"/>
              </a:rPr>
              <a:t>無論國小就讀學校屬何類別，亦即審核結果為乙、丙兩類</a:t>
            </a:r>
            <a:r>
              <a:rPr lang="en-US" altLang="zh-TW" sz="2600" b="1" u="sng" dirty="0">
                <a:latin typeface="微軟正黑體" panose="020B0604030504040204" pitchFamily="34" charset="-120"/>
                <a:ea typeface="微軟正黑體" panose="020B0604030504040204" pitchFamily="34" charset="-120"/>
              </a:rPr>
              <a:t>)</a:t>
            </a:r>
            <a:r>
              <a:rPr lang="zh-TW" altLang="zh-TW" sz="2600" b="1" u="sng" dirty="0">
                <a:latin typeface="微軟正黑體" panose="020B0604030504040204" pitchFamily="34" charset="-120"/>
                <a:ea typeface="微軟正黑體" panose="020B0604030504040204" pitchFamily="34" charset="-120"/>
              </a:rPr>
              <a:t>之新生之後，並於「僅設籍於該共同學區學校」之新生之前，且依資格及設籍時間排序。</a:t>
            </a:r>
            <a:endParaRPr lang="zh-TW" altLang="zh-TW" sz="2600" b="1" dirty="0">
              <a:latin typeface="微軟正黑體" panose="020B0604030504040204" pitchFamily="34" charset="-120"/>
              <a:ea typeface="微軟正黑體" panose="020B0604030504040204" pitchFamily="34" charset="-120"/>
            </a:endParaRPr>
          </a:p>
          <a:p>
            <a:endParaRPr lang="en-US" altLang="zh-TW" sz="2600" b="1" dirty="0">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22</a:t>
            </a:fld>
            <a:endParaRPr lang="en-US" altLang="zh-TW" dirty="0"/>
          </a:p>
        </p:txBody>
      </p:sp>
    </p:spTree>
    <p:extLst>
      <p:ext uri="{BB962C8B-B14F-4D97-AF65-F5344CB8AC3E}">
        <p14:creationId xmlns:p14="http://schemas.microsoft.com/office/powerpoint/2010/main" val="19239432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87624" y="344269"/>
            <a:ext cx="7128792" cy="492443"/>
          </a:xfrm>
          <a:prstGeom prst="rect">
            <a:avLst/>
          </a:prstGeom>
        </p:spPr>
        <p:txBody>
          <a:bodyPr wrap="square">
            <a:spAutoFit/>
          </a:bodyPr>
          <a:lstStyle/>
          <a:p>
            <a:endParaRPr lang="zh-TW" altLang="en-US" sz="26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5" name="矩形 4"/>
          <p:cNvSpPr/>
          <p:nvPr/>
        </p:nvSpPr>
        <p:spPr>
          <a:xfrm>
            <a:off x="467544" y="269233"/>
            <a:ext cx="7920880" cy="492443"/>
          </a:xfrm>
          <a:prstGeom prst="rect">
            <a:avLst/>
          </a:prstGeom>
        </p:spPr>
        <p:txBody>
          <a:bodyPr wrap="square">
            <a:spAutoFit/>
          </a:bodyPr>
          <a:lstStyle/>
          <a:p>
            <a:r>
              <a:rPr lang="en-US" altLang="zh-TW" sz="2600" b="1" dirty="0">
                <a:solidFill>
                  <a:srgbClr val="333333"/>
                </a:solidFill>
                <a:latin typeface="微軟正黑體" panose="020B0604030504040204" pitchFamily="34" charset="-120"/>
                <a:ea typeface="微軟正黑體" panose="020B0604030504040204" pitchFamily="34" charset="-120"/>
              </a:rPr>
              <a:t>Q17:</a:t>
            </a:r>
            <a:r>
              <a:rPr lang="zh-TW" altLang="en-US" sz="2600" b="1" dirty="0">
                <a:latin typeface="微軟正黑體" panose="020B0604030504040204" pitchFamily="34" charset="-120"/>
                <a:ea typeface="微軟正黑體" panose="020B0604030504040204" pitchFamily="34" charset="-120"/>
              </a:rPr>
              <a:t>文興國小共同學區新生登記及分發順序注意事項</a:t>
            </a:r>
          </a:p>
        </p:txBody>
      </p:sp>
      <p:sp>
        <p:nvSpPr>
          <p:cNvPr id="6" name="矩形 5"/>
          <p:cNvSpPr/>
          <p:nvPr/>
        </p:nvSpPr>
        <p:spPr>
          <a:xfrm>
            <a:off x="479872" y="868941"/>
            <a:ext cx="8402479" cy="3847207"/>
          </a:xfrm>
          <a:prstGeom prst="rect">
            <a:avLst/>
          </a:prstGeom>
        </p:spPr>
        <p:txBody>
          <a:bodyPr wrap="square">
            <a:spAutoFit/>
          </a:bodyPr>
          <a:lstStyle/>
          <a:p>
            <a:r>
              <a:rPr lang="en-US" altLang="zh-TW" sz="2600" b="1" dirty="0">
                <a:latin typeface="微軟正黑體" panose="020B0604030504040204" pitchFamily="34" charset="-120"/>
                <a:ea typeface="微軟正黑體" panose="020B0604030504040204" pitchFamily="34" charset="-120"/>
              </a:rPr>
              <a:t>A17:</a:t>
            </a:r>
          </a:p>
          <a:p>
            <a:pPr>
              <a:spcBef>
                <a:spcPts val="0"/>
              </a:spcBef>
              <a:spcAft>
                <a:spcPts val="1200"/>
              </a:spcAft>
            </a:pPr>
            <a:r>
              <a:rPr lang="en-US" altLang="zh-TW" sz="2600" b="1" dirty="0">
                <a:latin typeface="微軟正黑體" panose="020B0604030504040204" pitchFamily="34" charset="-120"/>
                <a:ea typeface="微軟正黑體" panose="020B0604030504040204" pitchFamily="34" charset="-120"/>
              </a:rPr>
              <a:t>1</a:t>
            </a:r>
            <a:r>
              <a:rPr lang="zh-TW" altLang="en-US" sz="2600" b="1" dirty="0">
                <a:latin typeface="微軟正黑體" panose="020B0604030504040204" pitchFamily="34" charset="-120"/>
                <a:ea typeface="微軟正黑體" panose="020B0604030504040204" pitchFamily="34" charset="-120"/>
              </a:rPr>
              <a:t>、共同學區之新生僅能</a:t>
            </a:r>
            <a:r>
              <a:rPr lang="zh-TW" altLang="en-US" sz="2600" b="1" u="sng" dirty="0">
                <a:latin typeface="微軟正黑體" panose="020B0604030504040204" pitchFamily="34" charset="-120"/>
                <a:ea typeface="微軟正黑體" panose="020B0604030504040204" pitchFamily="34" charset="-120"/>
              </a:rPr>
              <a:t>擇一校登記</a:t>
            </a:r>
            <a:r>
              <a:rPr lang="zh-TW" altLang="en-US" sz="2600" b="1" dirty="0">
                <a:latin typeface="微軟正黑體" panose="020B0604030504040204" pitchFamily="34" charset="-120"/>
                <a:ea typeface="微軟正黑體" panose="020B0604030504040204" pitchFamily="34" charset="-120"/>
              </a:rPr>
              <a:t>。</a:t>
            </a:r>
            <a:endParaRPr lang="en-US" altLang="zh-TW" sz="2600" b="1" dirty="0">
              <a:latin typeface="微軟正黑體" panose="020B0604030504040204" pitchFamily="34" charset="-120"/>
              <a:ea typeface="微軟正黑體" panose="020B0604030504040204" pitchFamily="34" charset="-120"/>
            </a:endParaRPr>
          </a:p>
          <a:p>
            <a:r>
              <a:rPr lang="en-US" altLang="zh-TW" sz="2600" b="1" dirty="0">
                <a:latin typeface="微軟正黑體" panose="020B0604030504040204" pitchFamily="34" charset="-120"/>
                <a:ea typeface="微軟正黑體" panose="020B0604030504040204" pitchFamily="34" charset="-120"/>
              </a:rPr>
              <a:t>2</a:t>
            </a:r>
            <a:r>
              <a:rPr lang="zh-TW" altLang="en-US" sz="2600" b="1" dirty="0">
                <a:latin typeface="微軟正黑體" panose="020B0604030504040204" pitchFamily="34" charset="-120"/>
                <a:ea typeface="微軟正黑體" panose="020B0604030504040204" pitchFamily="34" charset="-120"/>
              </a:rPr>
              <a:t>、倘新生為東興國小與文興國小共同學區之「符合資格」新生，倘該生經受理登記資格審查之學區學校公告為備取生，且該生改分發學校志願有填寫另一所共同學區學校，則該生於該共同學區學校之排序如下：</a:t>
            </a:r>
            <a:r>
              <a:rPr lang="zh-TW" altLang="en-US" sz="2600" b="1" u="sng" dirty="0">
                <a:latin typeface="微軟正黑體" panose="020B0604030504040204" pitchFamily="34" charset="-120"/>
                <a:ea typeface="微軟正黑體" panose="020B0604030504040204" pitchFamily="34" charset="-120"/>
              </a:rPr>
              <a:t>排序於經該共同學區學校審核為「符合資格」之新生之後，並於「僅設籍於該共同學區學校」之新生之前，且依資格及設籍時間排序。</a:t>
            </a:r>
            <a:endParaRPr lang="en-US" altLang="zh-TW" sz="2600" b="1" u="sng" dirty="0">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23</a:t>
            </a:fld>
            <a:endParaRPr lang="en-US" altLang="zh-TW" dirty="0"/>
          </a:p>
        </p:txBody>
      </p:sp>
    </p:spTree>
    <p:extLst>
      <p:ext uri="{BB962C8B-B14F-4D97-AF65-F5344CB8AC3E}">
        <p14:creationId xmlns:p14="http://schemas.microsoft.com/office/powerpoint/2010/main" val="65526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188640"/>
            <a:ext cx="7776864" cy="523220"/>
          </a:xfrm>
          <a:prstGeom prst="rect">
            <a:avLst/>
          </a:prstGeom>
        </p:spPr>
        <p:txBody>
          <a:bodyPr wrap="square">
            <a:spAutoFit/>
          </a:bodyPr>
          <a:lstStyle/>
          <a:p>
            <a:r>
              <a:rPr lang="zh-TW" altLang="en-US" sz="2800" b="1" dirty="0">
                <a:solidFill>
                  <a:srgbClr val="333333"/>
                </a:solidFill>
                <a:ea typeface="華康黑體 Std W5"/>
              </a:rPr>
              <a:t>目錄</a:t>
            </a: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3</a:t>
            </a:fld>
            <a:endParaRPr lang="en-US" altLang="zh-TW"/>
          </a:p>
        </p:txBody>
      </p:sp>
      <p:graphicFrame>
        <p:nvGraphicFramePr>
          <p:cNvPr id="6" name="資料庫圖表 5"/>
          <p:cNvGraphicFramePr/>
          <p:nvPr>
            <p:extLst>
              <p:ext uri="{D42A27DB-BD31-4B8C-83A1-F6EECF244321}">
                <p14:modId xmlns:p14="http://schemas.microsoft.com/office/powerpoint/2010/main" val="840563052"/>
              </p:ext>
            </p:extLst>
          </p:nvPr>
        </p:nvGraphicFramePr>
        <p:xfrm>
          <a:off x="539552" y="711860"/>
          <a:ext cx="8208912" cy="5669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0053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188640"/>
            <a:ext cx="7776864" cy="523220"/>
          </a:xfrm>
          <a:prstGeom prst="rect">
            <a:avLst/>
          </a:prstGeom>
        </p:spPr>
        <p:txBody>
          <a:bodyPr wrap="square">
            <a:spAutoFit/>
          </a:bodyPr>
          <a:lstStyle/>
          <a:p>
            <a:r>
              <a:rPr lang="zh-TW" altLang="en-US" sz="2800" b="1" dirty="0">
                <a:solidFill>
                  <a:srgbClr val="333333"/>
                </a:solidFill>
                <a:ea typeface="華康黑體 Std W5"/>
              </a:rPr>
              <a:t>目錄</a:t>
            </a: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4</a:t>
            </a:fld>
            <a:endParaRPr lang="en-US" altLang="zh-TW"/>
          </a:p>
        </p:txBody>
      </p:sp>
      <p:graphicFrame>
        <p:nvGraphicFramePr>
          <p:cNvPr id="5" name="資料庫圖表 4"/>
          <p:cNvGraphicFramePr/>
          <p:nvPr>
            <p:extLst>
              <p:ext uri="{D42A27DB-BD31-4B8C-83A1-F6EECF244321}">
                <p14:modId xmlns:p14="http://schemas.microsoft.com/office/powerpoint/2010/main" val="3905197967"/>
              </p:ext>
            </p:extLst>
          </p:nvPr>
        </p:nvGraphicFramePr>
        <p:xfrm>
          <a:off x="320996" y="1052736"/>
          <a:ext cx="8715499"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497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188640"/>
            <a:ext cx="7776864" cy="523220"/>
          </a:xfrm>
          <a:prstGeom prst="rect">
            <a:avLst/>
          </a:prstGeom>
        </p:spPr>
        <p:txBody>
          <a:bodyPr wrap="square">
            <a:spAutoFit/>
          </a:bodyPr>
          <a:lstStyle/>
          <a:p>
            <a:r>
              <a:rPr lang="zh-TW" altLang="en-US" sz="2800" b="1" dirty="0">
                <a:solidFill>
                  <a:srgbClr val="333333"/>
                </a:solidFill>
                <a:ea typeface="華康黑體 Std W5"/>
              </a:rPr>
              <a:t>目錄</a:t>
            </a: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5</a:t>
            </a:fld>
            <a:endParaRPr lang="en-US" altLang="zh-TW" dirty="0"/>
          </a:p>
        </p:txBody>
      </p:sp>
      <p:graphicFrame>
        <p:nvGraphicFramePr>
          <p:cNvPr id="6" name="資料庫圖表 5"/>
          <p:cNvGraphicFramePr/>
          <p:nvPr>
            <p:extLst>
              <p:ext uri="{D42A27DB-BD31-4B8C-83A1-F6EECF244321}">
                <p14:modId xmlns:p14="http://schemas.microsoft.com/office/powerpoint/2010/main" val="3020423967"/>
              </p:ext>
            </p:extLst>
          </p:nvPr>
        </p:nvGraphicFramePr>
        <p:xfrm>
          <a:off x="359532" y="908720"/>
          <a:ext cx="8424936" cy="3873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群組 4"/>
          <p:cNvGrpSpPr/>
          <p:nvPr/>
        </p:nvGrpSpPr>
        <p:grpSpPr>
          <a:xfrm>
            <a:off x="446775" y="4598406"/>
            <a:ext cx="8424936" cy="727619"/>
            <a:chOff x="0" y="1315809"/>
            <a:chExt cx="8424936" cy="1787175"/>
          </a:xfrm>
        </p:grpSpPr>
        <p:sp>
          <p:nvSpPr>
            <p:cNvPr id="7" name="圓角矩形 6"/>
            <p:cNvSpPr/>
            <p:nvPr/>
          </p:nvSpPr>
          <p:spPr>
            <a:xfrm>
              <a:off x="0" y="1315809"/>
              <a:ext cx="8424936" cy="1787175"/>
            </a:xfrm>
            <a:prstGeom prst="roundRect">
              <a:avLst/>
            </a:prstGeom>
            <a:solidFill>
              <a:srgbClr val="003399"/>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圓角矩形 4"/>
            <p:cNvSpPr/>
            <p:nvPr/>
          </p:nvSpPr>
          <p:spPr>
            <a:xfrm>
              <a:off x="0" y="1315809"/>
              <a:ext cx="8250450" cy="16126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defTabSz="1066800">
                <a:lnSpc>
                  <a:spcPct val="90000"/>
                </a:lnSpc>
                <a:spcAft>
                  <a:spcPct val="35000"/>
                </a:spcAft>
              </a:pPr>
              <a:r>
                <a:rPr kumimoji="1" lang="en-US" sz="2400" b="1" kern="1200" dirty="0">
                  <a:solidFill>
                    <a:schemeClr val="tx1"/>
                  </a:solidFill>
                  <a:latin typeface="微軟正黑體" panose="020B0604030504040204" pitchFamily="34" charset="-120"/>
                  <a:ea typeface="微軟正黑體" panose="020B0604030504040204" pitchFamily="34" charset="-120"/>
                  <a:hlinkClick r:id="rId7" action="ppaction://hlinksldjump"/>
                </a:rPr>
                <a:t>Q16:</a:t>
              </a:r>
              <a:r>
                <a:rPr lang="zh-TW" altLang="en-US" b="1" dirty="0">
                  <a:solidFill>
                    <a:schemeClr val="tx1"/>
                  </a:solidFill>
                  <a:latin typeface="微軟正黑體" panose="020B0604030504040204" pitchFamily="34" charset="-120"/>
                  <a:ea typeface="微軟正黑體" panose="020B0604030504040204" pitchFamily="34" charset="-120"/>
                  <a:hlinkClick r:id="rId7" action="ppaction://hlinksldjump"/>
                </a:rPr>
                <a:t>文興國中共同學區新生登記及分發順序注意事項</a:t>
              </a:r>
              <a:r>
                <a:rPr lang="zh-TW" altLang="en-US" b="1" dirty="0">
                  <a:solidFill>
                    <a:schemeClr val="bg1"/>
                  </a:solidFill>
                  <a:latin typeface="微軟正黑體" panose="020B0604030504040204" pitchFamily="34" charset="-120"/>
                  <a:ea typeface="微軟正黑體" panose="020B0604030504040204" pitchFamily="34" charset="-120"/>
                  <a:hlinkClick r:id="rId7" action="ppaction://hlinksldjump"/>
                </a:rPr>
                <a:t>。</a:t>
              </a:r>
              <a:endParaRPr lang="zh-TW" altLang="zh-TW" b="1" dirty="0">
                <a:solidFill>
                  <a:schemeClr val="bg1"/>
                </a:solidFill>
                <a:latin typeface="微軟正黑體" panose="020B0604030504040204" pitchFamily="34" charset="-120"/>
                <a:ea typeface="微軟正黑體" panose="020B0604030504040204" pitchFamily="34" charset="-120"/>
              </a:endParaRPr>
            </a:p>
          </p:txBody>
        </p:sp>
      </p:grpSp>
      <p:grpSp>
        <p:nvGrpSpPr>
          <p:cNvPr id="9" name="群組 8"/>
          <p:cNvGrpSpPr/>
          <p:nvPr/>
        </p:nvGrpSpPr>
        <p:grpSpPr>
          <a:xfrm>
            <a:off x="446775" y="5478425"/>
            <a:ext cx="8424936" cy="727619"/>
            <a:chOff x="0" y="1315809"/>
            <a:chExt cx="8424936" cy="1787175"/>
          </a:xfrm>
        </p:grpSpPr>
        <p:sp>
          <p:nvSpPr>
            <p:cNvPr id="10" name="圓角矩形 9"/>
            <p:cNvSpPr/>
            <p:nvPr/>
          </p:nvSpPr>
          <p:spPr>
            <a:xfrm>
              <a:off x="0" y="1315809"/>
              <a:ext cx="8424936" cy="1787175"/>
            </a:xfrm>
            <a:prstGeom prst="roundRect">
              <a:avLst/>
            </a:prstGeom>
            <a:solidFill>
              <a:srgbClr val="003399"/>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圓角矩形 4"/>
            <p:cNvSpPr/>
            <p:nvPr/>
          </p:nvSpPr>
          <p:spPr>
            <a:xfrm>
              <a:off x="0" y="1315809"/>
              <a:ext cx="8250450" cy="16126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defTabSz="1066800">
                <a:lnSpc>
                  <a:spcPct val="90000"/>
                </a:lnSpc>
                <a:spcAft>
                  <a:spcPct val="35000"/>
                </a:spcAft>
              </a:pPr>
              <a:r>
                <a:rPr kumimoji="1" lang="en-US" sz="2400" b="1" kern="1200" dirty="0">
                  <a:solidFill>
                    <a:schemeClr val="tx1"/>
                  </a:solidFill>
                  <a:latin typeface="微軟正黑體" panose="020B0604030504040204" pitchFamily="34" charset="-120"/>
                  <a:ea typeface="微軟正黑體" panose="020B0604030504040204" pitchFamily="34" charset="-120"/>
                  <a:hlinkClick r:id="rId8" action="ppaction://hlinksldjump"/>
                </a:rPr>
                <a:t>Q17:</a:t>
              </a:r>
              <a:r>
                <a:rPr lang="zh-TW" altLang="en-US" b="1" dirty="0">
                  <a:solidFill>
                    <a:schemeClr val="tx1"/>
                  </a:solidFill>
                  <a:latin typeface="微軟正黑體" panose="020B0604030504040204" pitchFamily="34" charset="-120"/>
                  <a:ea typeface="微軟正黑體" panose="020B0604030504040204" pitchFamily="34" charset="-120"/>
                  <a:hlinkClick r:id="rId8" action="ppaction://hlinksldjump"/>
                </a:rPr>
                <a:t>文興國小共同學區新生登記及分發順序注意事項</a:t>
              </a:r>
              <a:r>
                <a:rPr lang="zh-TW" altLang="en-US" b="1" dirty="0">
                  <a:solidFill>
                    <a:schemeClr val="bg1"/>
                  </a:solidFill>
                  <a:latin typeface="微軟正黑體" panose="020B0604030504040204" pitchFamily="34" charset="-120"/>
                  <a:ea typeface="微軟正黑體" panose="020B0604030504040204" pitchFamily="34" charset="-120"/>
                  <a:hlinkClick r:id="rId8" action="ppaction://hlinksldjump"/>
                </a:rPr>
                <a:t>。</a:t>
              </a:r>
              <a:endParaRPr lang="zh-TW" altLang="zh-TW" b="1"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846684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83568" y="524149"/>
            <a:ext cx="7776864" cy="954107"/>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Q1:</a:t>
            </a:r>
            <a:r>
              <a:rPr lang="zh-TW" altLang="zh-TW" sz="2800" b="1" dirty="0">
                <a:solidFill>
                  <a:srgbClr val="333333"/>
                </a:solidFill>
                <a:latin typeface="微軟正黑體" panose="020B0604030504040204" pitchFamily="34" charset="-120"/>
                <a:ea typeface="微軟正黑體" panose="020B0604030504040204" pitchFamily="34" charset="-120"/>
              </a:rPr>
              <a:t>今</a:t>
            </a:r>
            <a:r>
              <a:rPr lang="en-US" altLang="zh-TW" sz="2800" b="1" dirty="0">
                <a:solidFill>
                  <a:srgbClr val="333333"/>
                </a:solidFill>
                <a:latin typeface="微軟正黑體" panose="020B0604030504040204" pitchFamily="34" charset="-120"/>
                <a:ea typeface="微軟正黑體" panose="020B0604030504040204" pitchFamily="34" charset="-120"/>
              </a:rPr>
              <a:t>(114)</a:t>
            </a:r>
            <a:r>
              <a:rPr lang="zh-TW" altLang="zh-TW" sz="2800" b="1" dirty="0">
                <a:solidFill>
                  <a:srgbClr val="333333"/>
                </a:solidFill>
                <a:latin typeface="微軟正黑體" panose="020B0604030504040204" pitchFamily="34" charset="-120"/>
                <a:ea typeface="微軟正黑體" panose="020B0604030504040204" pitchFamily="34" charset="-120"/>
              </a:rPr>
              <a:t>年分發入學資格新生之出生日期起迄</a:t>
            </a:r>
            <a:r>
              <a:rPr lang="en-US" altLang="zh-TW" sz="2800" b="1" dirty="0">
                <a:solidFill>
                  <a:srgbClr val="333333"/>
                </a:solidFill>
                <a:latin typeface="微軟正黑體" panose="020B0604030504040204" pitchFamily="34" charset="-120"/>
                <a:ea typeface="微軟正黑體" panose="020B0604030504040204" pitchFamily="34" charset="-120"/>
              </a:rPr>
              <a:t>?</a:t>
            </a:r>
            <a:endParaRPr lang="zh-TW" altLang="zh-TW" sz="2800" b="1" dirty="0">
              <a:solidFill>
                <a:srgbClr val="333333"/>
              </a:solidFill>
              <a:latin typeface="微軟正黑體" panose="020B0604030504040204" pitchFamily="34" charset="-120"/>
              <a:ea typeface="微軟正黑體" panose="020B0604030504040204" pitchFamily="34" charset="-120"/>
            </a:endParaRPr>
          </a:p>
          <a:p>
            <a:endParaRPr lang="zh-TW" altLang="en-US" sz="2800" b="1" dirty="0">
              <a:solidFill>
                <a:srgbClr val="333333"/>
              </a:solidFill>
              <a:latin typeface="微軟正黑體" panose="020B0604030504040204" pitchFamily="34" charset="-120"/>
              <a:ea typeface="微軟正黑體" panose="020B0604030504040204" pitchFamily="34" charset="-120"/>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13" name="矩形 12"/>
          <p:cNvSpPr/>
          <p:nvPr/>
        </p:nvSpPr>
        <p:spPr>
          <a:xfrm>
            <a:off x="601431" y="1772816"/>
            <a:ext cx="8064896" cy="1815882"/>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A1:</a:t>
            </a:r>
          </a:p>
          <a:p>
            <a:r>
              <a:rPr lang="zh-TW" altLang="zh-TW" sz="2800" b="1" dirty="0">
                <a:solidFill>
                  <a:srgbClr val="333333"/>
                </a:solidFill>
                <a:latin typeface="微軟正黑體" panose="020B0604030504040204" pitchFamily="34" charset="-120"/>
                <a:ea typeface="微軟正黑體" panose="020B0604030504040204" pitchFamily="34" charset="-120"/>
              </a:rPr>
              <a:t>國中入學</a:t>
            </a:r>
            <a:r>
              <a:rPr lang="en-US" altLang="zh-TW" sz="2800" b="1" dirty="0">
                <a:solidFill>
                  <a:srgbClr val="333333"/>
                </a:solidFill>
                <a:latin typeface="微軟正黑體" panose="020B0604030504040204" pitchFamily="34" charset="-120"/>
                <a:ea typeface="微軟正黑體" panose="020B0604030504040204" pitchFamily="34" charset="-120"/>
              </a:rPr>
              <a:t>101</a:t>
            </a:r>
            <a:r>
              <a:rPr lang="zh-TW" altLang="zh-TW" sz="2800" b="1" dirty="0">
                <a:solidFill>
                  <a:srgbClr val="333333"/>
                </a:solidFill>
                <a:latin typeface="微軟正黑體" panose="020B0604030504040204" pitchFamily="34" charset="-120"/>
                <a:ea typeface="微軟正黑體" panose="020B0604030504040204" pitchFamily="34" charset="-120"/>
              </a:rPr>
              <a:t>年</a:t>
            </a:r>
            <a:r>
              <a:rPr lang="en-US" altLang="zh-TW" sz="2800" b="1" dirty="0">
                <a:solidFill>
                  <a:srgbClr val="333333"/>
                </a:solidFill>
                <a:latin typeface="微軟正黑體" panose="020B0604030504040204" pitchFamily="34" charset="-120"/>
                <a:ea typeface="微軟正黑體" panose="020B0604030504040204" pitchFamily="34" charset="-120"/>
              </a:rPr>
              <a:t>9</a:t>
            </a:r>
            <a:r>
              <a:rPr lang="zh-TW" altLang="zh-TW" sz="2800" b="1" dirty="0">
                <a:solidFill>
                  <a:srgbClr val="333333"/>
                </a:solidFill>
                <a:latin typeface="微軟正黑體" panose="020B0604030504040204" pitchFamily="34" charset="-120"/>
                <a:ea typeface="微軟正黑體" panose="020B0604030504040204" pitchFamily="34" charset="-120"/>
              </a:rPr>
              <a:t>月</a:t>
            </a:r>
            <a:r>
              <a:rPr lang="en-US" altLang="zh-TW" sz="2800" b="1" dirty="0">
                <a:solidFill>
                  <a:srgbClr val="333333"/>
                </a:solidFill>
                <a:latin typeface="微軟正黑體" panose="020B0604030504040204" pitchFamily="34" charset="-120"/>
                <a:ea typeface="微軟正黑體" panose="020B0604030504040204" pitchFamily="34" charset="-120"/>
              </a:rPr>
              <a:t>2</a:t>
            </a:r>
            <a:r>
              <a:rPr lang="zh-TW" altLang="zh-TW" sz="2800" b="1" dirty="0">
                <a:solidFill>
                  <a:srgbClr val="333333"/>
                </a:solidFill>
                <a:latin typeface="微軟正黑體" panose="020B0604030504040204" pitchFamily="34" charset="-120"/>
                <a:ea typeface="微軟正黑體" panose="020B0604030504040204" pitchFamily="34" charset="-120"/>
              </a:rPr>
              <a:t>日至</a:t>
            </a:r>
            <a:r>
              <a:rPr lang="en-US" altLang="zh-TW" sz="2800" b="1" dirty="0">
                <a:solidFill>
                  <a:srgbClr val="333333"/>
                </a:solidFill>
                <a:latin typeface="微軟正黑體" panose="020B0604030504040204" pitchFamily="34" charset="-120"/>
                <a:ea typeface="微軟正黑體" panose="020B0604030504040204" pitchFamily="34" charset="-120"/>
              </a:rPr>
              <a:t>102</a:t>
            </a:r>
            <a:r>
              <a:rPr lang="zh-TW" altLang="zh-TW" sz="2800" b="1" dirty="0">
                <a:solidFill>
                  <a:srgbClr val="333333"/>
                </a:solidFill>
                <a:latin typeface="微軟正黑體" panose="020B0604030504040204" pitchFamily="34" charset="-120"/>
                <a:ea typeface="微軟正黑體" panose="020B0604030504040204" pitchFamily="34" charset="-120"/>
              </a:rPr>
              <a:t>年</a:t>
            </a:r>
            <a:r>
              <a:rPr lang="en-US" altLang="zh-TW" sz="2800" b="1" dirty="0">
                <a:solidFill>
                  <a:srgbClr val="333333"/>
                </a:solidFill>
                <a:latin typeface="微軟正黑體" panose="020B0604030504040204" pitchFamily="34" charset="-120"/>
                <a:ea typeface="微軟正黑體" panose="020B0604030504040204" pitchFamily="34" charset="-120"/>
              </a:rPr>
              <a:t>9</a:t>
            </a:r>
            <a:r>
              <a:rPr lang="zh-TW" altLang="zh-TW" sz="2800" b="1" dirty="0">
                <a:solidFill>
                  <a:srgbClr val="333333"/>
                </a:solidFill>
                <a:latin typeface="微軟正黑體" panose="020B0604030504040204" pitchFamily="34" charset="-120"/>
                <a:ea typeface="微軟正黑體" panose="020B0604030504040204" pitchFamily="34" charset="-120"/>
              </a:rPr>
              <a:t>月</a:t>
            </a:r>
            <a:r>
              <a:rPr lang="en-US" altLang="zh-TW" sz="2800" b="1" dirty="0">
                <a:solidFill>
                  <a:srgbClr val="333333"/>
                </a:solidFill>
                <a:latin typeface="微軟正黑體" panose="020B0604030504040204" pitchFamily="34" charset="-120"/>
                <a:ea typeface="微軟正黑體" panose="020B0604030504040204" pitchFamily="34" charset="-120"/>
              </a:rPr>
              <a:t>1</a:t>
            </a:r>
            <a:r>
              <a:rPr lang="zh-TW" altLang="zh-TW" sz="2800" b="1" dirty="0">
                <a:solidFill>
                  <a:srgbClr val="333333"/>
                </a:solidFill>
                <a:latin typeface="微軟正黑體" panose="020B0604030504040204" pitchFamily="34" charset="-120"/>
                <a:ea typeface="微軟正黑體" panose="020B0604030504040204" pitchFamily="34" charset="-120"/>
              </a:rPr>
              <a:t>日出生之</a:t>
            </a:r>
            <a:r>
              <a:rPr lang="zh-TW" altLang="en-US" sz="2800" b="1" dirty="0">
                <a:solidFill>
                  <a:srgbClr val="333333"/>
                </a:solidFill>
                <a:latin typeface="微軟正黑體" panose="020B0604030504040204" pitchFamily="34" charset="-120"/>
                <a:ea typeface="微軟正黑體" panose="020B0604030504040204" pitchFamily="34" charset="-120"/>
              </a:rPr>
              <a:t>學童。</a:t>
            </a:r>
            <a:endParaRPr lang="en-US" altLang="zh-TW" sz="2800" b="1" dirty="0">
              <a:solidFill>
                <a:srgbClr val="333333"/>
              </a:solidFill>
              <a:latin typeface="微軟正黑體" panose="020B0604030504040204" pitchFamily="34" charset="-120"/>
              <a:ea typeface="微軟正黑體" panose="020B0604030504040204" pitchFamily="34" charset="-120"/>
            </a:endParaRPr>
          </a:p>
          <a:p>
            <a:endParaRPr lang="en-US" altLang="zh-TW" sz="2800" b="1" dirty="0">
              <a:solidFill>
                <a:srgbClr val="333333"/>
              </a:solidFill>
              <a:latin typeface="微軟正黑體" panose="020B0604030504040204" pitchFamily="34" charset="-120"/>
              <a:ea typeface="微軟正黑體" panose="020B0604030504040204" pitchFamily="34" charset="-120"/>
            </a:endParaRPr>
          </a:p>
          <a:p>
            <a:r>
              <a:rPr lang="zh-TW" altLang="zh-TW" sz="2800" b="1" dirty="0">
                <a:solidFill>
                  <a:srgbClr val="333333"/>
                </a:solidFill>
                <a:latin typeface="微軟正黑體" panose="020B0604030504040204" pitchFamily="34" charset="-120"/>
                <a:ea typeface="微軟正黑體" panose="020B0604030504040204" pitchFamily="34" charset="-120"/>
              </a:rPr>
              <a:t>國小入學</a:t>
            </a:r>
            <a:r>
              <a:rPr lang="en-US" altLang="zh-TW" sz="2800" b="1" dirty="0">
                <a:solidFill>
                  <a:srgbClr val="333333"/>
                </a:solidFill>
                <a:latin typeface="微軟正黑體" panose="020B0604030504040204" pitchFamily="34" charset="-120"/>
                <a:ea typeface="微軟正黑體" panose="020B0604030504040204" pitchFamily="34" charset="-120"/>
              </a:rPr>
              <a:t>107</a:t>
            </a:r>
            <a:r>
              <a:rPr lang="zh-TW" altLang="zh-TW" sz="2800" b="1" dirty="0">
                <a:solidFill>
                  <a:srgbClr val="333333"/>
                </a:solidFill>
                <a:latin typeface="微軟正黑體" panose="020B0604030504040204" pitchFamily="34" charset="-120"/>
                <a:ea typeface="微軟正黑體" panose="020B0604030504040204" pitchFamily="34" charset="-120"/>
              </a:rPr>
              <a:t>年</a:t>
            </a:r>
            <a:r>
              <a:rPr lang="en-US" altLang="zh-TW" sz="2800" b="1" dirty="0">
                <a:solidFill>
                  <a:srgbClr val="333333"/>
                </a:solidFill>
                <a:latin typeface="微軟正黑體" panose="020B0604030504040204" pitchFamily="34" charset="-120"/>
                <a:ea typeface="微軟正黑體" panose="020B0604030504040204" pitchFamily="34" charset="-120"/>
              </a:rPr>
              <a:t>9</a:t>
            </a:r>
            <a:r>
              <a:rPr lang="zh-TW" altLang="zh-TW" sz="2800" b="1" dirty="0">
                <a:solidFill>
                  <a:srgbClr val="333333"/>
                </a:solidFill>
                <a:latin typeface="微軟正黑體" panose="020B0604030504040204" pitchFamily="34" charset="-120"/>
                <a:ea typeface="微軟正黑體" panose="020B0604030504040204" pitchFamily="34" charset="-120"/>
              </a:rPr>
              <a:t>月</a:t>
            </a:r>
            <a:r>
              <a:rPr lang="en-US" altLang="zh-TW" sz="2800" b="1" dirty="0">
                <a:solidFill>
                  <a:srgbClr val="333333"/>
                </a:solidFill>
                <a:latin typeface="微軟正黑體" panose="020B0604030504040204" pitchFamily="34" charset="-120"/>
                <a:ea typeface="微軟正黑體" panose="020B0604030504040204" pitchFamily="34" charset="-120"/>
              </a:rPr>
              <a:t>2</a:t>
            </a:r>
            <a:r>
              <a:rPr lang="zh-TW" altLang="zh-TW" sz="2800" b="1" dirty="0">
                <a:solidFill>
                  <a:srgbClr val="333333"/>
                </a:solidFill>
                <a:latin typeface="微軟正黑體" panose="020B0604030504040204" pitchFamily="34" charset="-120"/>
                <a:ea typeface="微軟正黑體" panose="020B0604030504040204" pitchFamily="34" charset="-120"/>
              </a:rPr>
              <a:t>日至</a:t>
            </a:r>
            <a:r>
              <a:rPr lang="en-US" altLang="zh-TW" sz="2800" b="1" dirty="0">
                <a:solidFill>
                  <a:srgbClr val="333333"/>
                </a:solidFill>
                <a:latin typeface="微軟正黑體" panose="020B0604030504040204" pitchFamily="34" charset="-120"/>
                <a:ea typeface="微軟正黑體" panose="020B0604030504040204" pitchFamily="34" charset="-120"/>
              </a:rPr>
              <a:t>108</a:t>
            </a:r>
            <a:r>
              <a:rPr lang="zh-TW" altLang="zh-TW" sz="2800" b="1" dirty="0">
                <a:solidFill>
                  <a:srgbClr val="333333"/>
                </a:solidFill>
                <a:latin typeface="微軟正黑體" panose="020B0604030504040204" pitchFamily="34" charset="-120"/>
                <a:ea typeface="微軟正黑體" panose="020B0604030504040204" pitchFamily="34" charset="-120"/>
              </a:rPr>
              <a:t>年</a:t>
            </a:r>
            <a:r>
              <a:rPr lang="en-US" altLang="zh-TW" sz="2800" b="1" dirty="0">
                <a:solidFill>
                  <a:srgbClr val="333333"/>
                </a:solidFill>
                <a:latin typeface="微軟正黑體" panose="020B0604030504040204" pitchFamily="34" charset="-120"/>
                <a:ea typeface="微軟正黑體" panose="020B0604030504040204" pitchFamily="34" charset="-120"/>
              </a:rPr>
              <a:t>9</a:t>
            </a:r>
            <a:r>
              <a:rPr lang="zh-TW" altLang="zh-TW" sz="2800" b="1" dirty="0">
                <a:solidFill>
                  <a:srgbClr val="333333"/>
                </a:solidFill>
                <a:latin typeface="微軟正黑體" panose="020B0604030504040204" pitchFamily="34" charset="-120"/>
                <a:ea typeface="微軟正黑體" panose="020B0604030504040204" pitchFamily="34" charset="-120"/>
              </a:rPr>
              <a:t>月</a:t>
            </a:r>
            <a:r>
              <a:rPr lang="en-US" altLang="zh-TW" sz="2800" b="1" dirty="0">
                <a:solidFill>
                  <a:srgbClr val="333333"/>
                </a:solidFill>
                <a:latin typeface="微軟正黑體" panose="020B0604030504040204" pitchFamily="34" charset="-120"/>
                <a:ea typeface="微軟正黑體" panose="020B0604030504040204" pitchFamily="34" charset="-120"/>
              </a:rPr>
              <a:t>1</a:t>
            </a:r>
            <a:r>
              <a:rPr lang="zh-TW" altLang="zh-TW" sz="2800" b="1" dirty="0">
                <a:solidFill>
                  <a:srgbClr val="333333"/>
                </a:solidFill>
                <a:latin typeface="微軟正黑體" panose="020B0604030504040204" pitchFamily="34" charset="-120"/>
                <a:ea typeface="微軟正黑體" panose="020B0604030504040204" pitchFamily="34" charset="-120"/>
              </a:rPr>
              <a:t>日出生之</a:t>
            </a:r>
            <a:r>
              <a:rPr lang="zh-TW" altLang="en-US" sz="2800" b="1" dirty="0">
                <a:solidFill>
                  <a:srgbClr val="333333"/>
                </a:solidFill>
                <a:latin typeface="微軟正黑體" panose="020B0604030504040204" pitchFamily="34" charset="-120"/>
                <a:ea typeface="微軟正黑體" panose="020B0604030504040204" pitchFamily="34" charset="-120"/>
              </a:rPr>
              <a:t>學童</a:t>
            </a:r>
            <a:r>
              <a:rPr lang="zh-TW" altLang="zh-TW" sz="2800" b="1" dirty="0">
                <a:solidFill>
                  <a:srgbClr val="333333"/>
                </a:solidFill>
                <a:latin typeface="微軟正黑體" panose="020B0604030504040204" pitchFamily="34" charset="-120"/>
                <a:ea typeface="微軟正黑體" panose="020B0604030504040204" pitchFamily="34" charset="-120"/>
              </a:rPr>
              <a:t>。</a:t>
            </a: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6</a:t>
            </a:fld>
            <a:endParaRPr lang="en-US" altLang="zh-TW"/>
          </a:p>
        </p:txBody>
      </p:sp>
    </p:spTree>
    <p:extLst>
      <p:ext uri="{BB962C8B-B14F-4D97-AF65-F5344CB8AC3E}">
        <p14:creationId xmlns:p14="http://schemas.microsoft.com/office/powerpoint/2010/main" val="1182727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34026" y="65475"/>
            <a:ext cx="8352928" cy="523220"/>
          </a:xfrm>
          <a:prstGeom prst="rect">
            <a:avLst/>
          </a:prstGeom>
        </p:spPr>
        <p:txBody>
          <a:bodyPr wrap="square">
            <a:spAutoFit/>
          </a:bodyPr>
          <a:lstStyle/>
          <a:p>
            <a:pPr lvl="0"/>
            <a:r>
              <a:rPr lang="en-US" altLang="zh-TW" sz="2800" b="1" dirty="0">
                <a:solidFill>
                  <a:srgbClr val="333333"/>
                </a:solidFill>
                <a:latin typeface="微軟正黑體" panose="020B0604030504040204" pitchFamily="34" charset="-120"/>
                <a:ea typeface="微軟正黑體" panose="020B0604030504040204" pitchFamily="34" charset="-120"/>
              </a:rPr>
              <a:t>Q2:</a:t>
            </a:r>
            <a:r>
              <a:rPr lang="zh-TW" altLang="zh-TW" sz="2800" b="1" dirty="0">
                <a:solidFill>
                  <a:srgbClr val="333333"/>
                </a:solidFill>
                <a:latin typeface="微軟正黑體" panose="020B0604030504040204" pitchFamily="34" charset="-120"/>
                <a:ea typeface="微軟正黑體" panose="020B0604030504040204" pitchFamily="34" charset="-120"/>
              </a:rPr>
              <a:t>今</a:t>
            </a:r>
            <a:r>
              <a:rPr lang="en-US" altLang="zh-TW" sz="2800" b="1" dirty="0">
                <a:solidFill>
                  <a:srgbClr val="333333"/>
                </a:solidFill>
                <a:latin typeface="微軟正黑體" panose="020B0604030504040204" pitchFamily="34" charset="-120"/>
                <a:ea typeface="微軟正黑體" panose="020B0604030504040204" pitchFamily="34" charset="-120"/>
              </a:rPr>
              <a:t>(114)</a:t>
            </a:r>
            <a:r>
              <a:rPr lang="zh-TW" altLang="zh-TW" sz="2800" b="1" dirty="0">
                <a:solidFill>
                  <a:srgbClr val="333333"/>
                </a:solidFill>
                <a:latin typeface="微軟正黑體" panose="020B0604030504040204" pitchFamily="34" charset="-120"/>
                <a:ea typeface="微軟正黑體" panose="020B0604030504040204" pitchFamily="34" charset="-120"/>
              </a:rPr>
              <a:t>年</a:t>
            </a:r>
            <a:r>
              <a:rPr lang="zh-TW" altLang="en-US" sz="2800" b="1" dirty="0">
                <a:solidFill>
                  <a:srgbClr val="FF0000"/>
                </a:solidFill>
                <a:latin typeface="微軟正黑體" panose="020B0604030504040204" pitchFamily="34" charset="-120"/>
                <a:ea typeface="微軟正黑體" panose="020B0604030504040204" pitchFamily="34" charset="-120"/>
              </a:rPr>
              <a:t>總量管制國中</a:t>
            </a:r>
            <a:r>
              <a:rPr lang="zh-TW" altLang="zh-TW" sz="2800" b="1" dirty="0">
                <a:solidFill>
                  <a:srgbClr val="333333"/>
                </a:solidFill>
                <a:latin typeface="微軟正黑體" panose="020B0604030504040204" pitchFamily="34" charset="-120"/>
                <a:ea typeface="微軟正黑體" panose="020B0604030504040204" pitchFamily="34" charset="-120"/>
              </a:rPr>
              <a:t>新生</a:t>
            </a:r>
            <a:r>
              <a:rPr lang="zh-TW" altLang="zh-TW" sz="2800" b="1" dirty="0">
                <a:latin typeface="微軟正黑體" panose="020B0604030504040204" pitchFamily="34" charset="-120"/>
                <a:ea typeface="微軟正黑體" panose="020B0604030504040204" pitchFamily="34" charset="-120"/>
              </a:rPr>
              <a:t>入學</a:t>
            </a:r>
            <a:r>
              <a:rPr lang="zh-TW" altLang="en-US" sz="2800" b="1" dirty="0">
                <a:latin typeface="微軟正黑體" panose="020B0604030504040204" pitchFamily="34" charset="-120"/>
                <a:ea typeface="微軟正黑體" panose="020B0604030504040204" pitchFamily="34" charset="-120"/>
              </a:rPr>
              <a:t>資格審查</a:t>
            </a:r>
            <a:r>
              <a:rPr lang="zh-TW" altLang="zh-TW" sz="2800" b="1" dirty="0">
                <a:latin typeface="微軟正黑體" panose="020B0604030504040204" pitchFamily="34" charset="-120"/>
                <a:ea typeface="微軟正黑體" panose="020B0604030504040204" pitchFamily="34" charset="-120"/>
              </a:rPr>
              <a:t>日期</a:t>
            </a:r>
            <a:r>
              <a:rPr lang="en-US" altLang="zh-TW" sz="2800" b="1" dirty="0">
                <a:solidFill>
                  <a:srgbClr val="333333"/>
                </a:solidFill>
                <a:ea typeface="華康黑體 Std W5"/>
              </a:rPr>
              <a:t>?</a:t>
            </a:r>
            <a:endParaRPr lang="zh-TW" altLang="zh-TW" sz="28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13" name="矩形 12"/>
          <p:cNvSpPr/>
          <p:nvPr/>
        </p:nvSpPr>
        <p:spPr>
          <a:xfrm>
            <a:off x="434026" y="512999"/>
            <a:ext cx="8352928" cy="4093428"/>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A2:</a:t>
            </a:r>
          </a:p>
          <a:p>
            <a:endParaRPr lang="en-US" altLang="zh-TW" sz="3200" b="1" dirty="0">
              <a:solidFill>
                <a:srgbClr val="333333"/>
              </a:solidFill>
              <a:latin typeface="微軟正黑體" panose="020B0604030504040204" pitchFamily="34" charset="-120"/>
              <a:ea typeface="微軟正黑體" panose="020B0604030504040204" pitchFamily="34" charset="-120"/>
            </a:endParaRPr>
          </a:p>
          <a:p>
            <a:endParaRPr lang="en-US" altLang="zh-TW" sz="3200" b="1" dirty="0">
              <a:solidFill>
                <a:srgbClr val="333333"/>
              </a:solidFill>
              <a:latin typeface="微軟正黑體" panose="020B0604030504040204" pitchFamily="34" charset="-120"/>
              <a:ea typeface="微軟正黑體" panose="020B0604030504040204" pitchFamily="34" charset="-120"/>
            </a:endParaRPr>
          </a:p>
          <a:p>
            <a:endParaRPr lang="en-US" altLang="zh-TW" sz="2800" b="1" dirty="0">
              <a:solidFill>
                <a:srgbClr val="333333"/>
              </a:solidFill>
              <a:latin typeface="微軟正黑體" panose="020B0604030504040204" pitchFamily="34" charset="-120"/>
              <a:ea typeface="微軟正黑體" panose="020B0604030504040204" pitchFamily="34" charset="-120"/>
            </a:endParaRPr>
          </a:p>
          <a:p>
            <a:endParaRPr lang="en-US" altLang="zh-TW" sz="2800" b="1" dirty="0">
              <a:solidFill>
                <a:srgbClr val="333333"/>
              </a:solidFill>
              <a:latin typeface="微軟正黑體" panose="020B0604030504040204" pitchFamily="34" charset="-120"/>
              <a:ea typeface="微軟正黑體" panose="020B0604030504040204" pitchFamily="34" charset="-120"/>
            </a:endParaRPr>
          </a:p>
          <a:p>
            <a:pPr indent="363538"/>
            <a:endParaRPr lang="en-US" altLang="zh-TW" sz="2800" b="1" dirty="0">
              <a:latin typeface="微軟正黑體" panose="020B0604030504040204" pitchFamily="34" charset="-120"/>
              <a:ea typeface="微軟正黑體" panose="020B0604030504040204" pitchFamily="34" charset="-120"/>
            </a:endParaRPr>
          </a:p>
          <a:p>
            <a:pPr indent="363538"/>
            <a:endParaRPr lang="en-US" altLang="zh-TW" sz="2800" b="1" dirty="0">
              <a:latin typeface="微軟正黑體" panose="020B0604030504040204" pitchFamily="34" charset="-120"/>
              <a:ea typeface="微軟正黑體" panose="020B0604030504040204" pitchFamily="34" charset="-120"/>
            </a:endParaRPr>
          </a:p>
          <a:p>
            <a:pPr indent="363538"/>
            <a:endParaRPr lang="en-US" altLang="zh-TW" sz="2800" b="1" dirty="0">
              <a:latin typeface="微軟正黑體" panose="020B0604030504040204" pitchFamily="34" charset="-120"/>
              <a:ea typeface="微軟正黑體" panose="020B0604030504040204" pitchFamily="34" charset="-120"/>
            </a:endParaRPr>
          </a:p>
          <a:p>
            <a:endParaRPr lang="en-US" altLang="zh-TW" sz="2800" b="1" dirty="0">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a:xfrm>
            <a:off x="3419872" y="6520187"/>
            <a:ext cx="1905000" cy="457200"/>
          </a:xfrm>
        </p:spPr>
        <p:txBody>
          <a:bodyPr/>
          <a:lstStyle/>
          <a:p>
            <a:pPr>
              <a:defRPr/>
            </a:pPr>
            <a:fld id="{921803BC-94F3-4A81-92B3-54B09B519915}" type="slidenum">
              <a:rPr lang="en-US" altLang="zh-TW" smtClean="0"/>
              <a:pPr>
                <a:defRPr/>
              </a:pPr>
              <a:t>7</a:t>
            </a:fld>
            <a:endParaRPr lang="en-US" altLang="zh-TW" dirty="0"/>
          </a:p>
        </p:txBody>
      </p:sp>
      <p:sp>
        <p:nvSpPr>
          <p:cNvPr id="9" name="矩形 8">
            <a:extLst>
              <a:ext uri="{FF2B5EF4-FFF2-40B4-BE49-F238E27FC236}">
                <a16:creationId xmlns:a16="http://schemas.microsoft.com/office/drawing/2014/main" id="{55DDC649-4E54-42C0-9343-346978E6FB25}"/>
              </a:ext>
            </a:extLst>
          </p:cNvPr>
          <p:cNvSpPr/>
          <p:nvPr/>
        </p:nvSpPr>
        <p:spPr>
          <a:xfrm>
            <a:off x="601431" y="1111839"/>
            <a:ext cx="7954398" cy="4032335"/>
          </a:xfrm>
          <a:prstGeom prst="rect">
            <a:avLst/>
          </a:prstGeom>
          <a:solidFill>
            <a:srgbClr val="FFECD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4000" b="1" dirty="0">
                <a:solidFill>
                  <a:srgbClr val="FF6600"/>
                </a:solidFill>
                <a:latin typeface="微軟正黑體" panose="020B0604030504040204" pitchFamily="34" charset="-120"/>
                <a:ea typeface="微軟正黑體" panose="020B0604030504040204" pitchFamily="34" charset="-120"/>
              </a:rPr>
              <a:t>成功、仁愛、東興、勝利、文興</a:t>
            </a:r>
            <a:r>
              <a:rPr lang="zh-TW" altLang="en-US" sz="3200" b="1" dirty="0">
                <a:solidFill>
                  <a:srgbClr val="FF6600"/>
                </a:solidFill>
                <a:latin typeface="微軟正黑體" panose="020B0604030504040204" pitchFamily="34" charset="-120"/>
                <a:ea typeface="微軟正黑體" panose="020B0604030504040204" pitchFamily="34" charset="-120"/>
              </a:rPr>
              <a:t>、</a:t>
            </a:r>
            <a:r>
              <a:rPr lang="zh-TW" altLang="en-US" sz="4000" b="1" dirty="0">
                <a:solidFill>
                  <a:srgbClr val="FF6600"/>
                </a:solidFill>
                <a:latin typeface="微軟正黑體" panose="020B0604030504040204" pitchFamily="34" charset="-120"/>
                <a:ea typeface="微軟正黑體" panose="020B0604030504040204" pitchFamily="34" charset="-120"/>
              </a:rPr>
              <a:t>博愛</a:t>
            </a:r>
            <a:r>
              <a:rPr lang="zh-TW" altLang="en-US" sz="3200" b="1" dirty="0">
                <a:solidFill>
                  <a:srgbClr val="FF6600"/>
                </a:solidFill>
                <a:latin typeface="微軟正黑體" panose="020B0604030504040204" pitchFamily="34" charset="-120"/>
                <a:ea typeface="微軟正黑體" panose="020B0604030504040204" pitchFamily="34" charset="-120"/>
              </a:rPr>
              <a:t>、</a:t>
            </a:r>
            <a:r>
              <a:rPr lang="zh-TW" altLang="en-US" sz="4000" b="1" dirty="0">
                <a:solidFill>
                  <a:srgbClr val="FF6600"/>
                </a:solidFill>
                <a:latin typeface="微軟正黑體" panose="020B0604030504040204" pitchFamily="34" charset="-120"/>
                <a:ea typeface="微軟正黑體" panose="020B0604030504040204" pitchFamily="34" charset="-120"/>
              </a:rPr>
              <a:t>二重</a:t>
            </a:r>
            <a:r>
              <a:rPr lang="zh-TW" altLang="en-US" sz="3200" b="1" dirty="0">
                <a:solidFill>
                  <a:srgbClr val="FF6600"/>
                </a:solidFill>
                <a:latin typeface="微軟正黑體" panose="020B0604030504040204" pitchFamily="34" charset="-120"/>
                <a:ea typeface="微軟正黑體" panose="020B0604030504040204" pitchFamily="34" charset="-120"/>
              </a:rPr>
              <a:t>國中、</a:t>
            </a:r>
            <a:r>
              <a:rPr lang="zh-TW" altLang="en-US" sz="4000" b="1" dirty="0">
                <a:solidFill>
                  <a:srgbClr val="FF6600"/>
                </a:solidFill>
                <a:latin typeface="微軟正黑體" panose="020B0604030504040204" pitchFamily="34" charset="-120"/>
                <a:ea typeface="微軟正黑體" panose="020B0604030504040204" pitchFamily="34" charset="-120"/>
              </a:rPr>
              <a:t>六家高中</a:t>
            </a:r>
            <a:r>
              <a:rPr lang="en-US" altLang="zh-TW" sz="4000" b="1" dirty="0">
                <a:solidFill>
                  <a:srgbClr val="FF6600"/>
                </a:solidFill>
                <a:latin typeface="微軟正黑體" panose="020B0604030504040204" pitchFamily="34" charset="-120"/>
                <a:ea typeface="微軟正黑體" panose="020B0604030504040204" pitchFamily="34" charset="-120"/>
              </a:rPr>
              <a:t>(</a:t>
            </a:r>
            <a:r>
              <a:rPr lang="zh-TW" altLang="en-US" sz="4000" b="1" dirty="0">
                <a:solidFill>
                  <a:srgbClr val="FF6600"/>
                </a:solidFill>
                <a:latin typeface="微軟正黑體" panose="020B0604030504040204" pitchFamily="34" charset="-120"/>
                <a:ea typeface="微軟正黑體" panose="020B0604030504040204" pitchFamily="34" charset="-120"/>
              </a:rPr>
              <a:t>國中部</a:t>
            </a:r>
            <a:r>
              <a:rPr lang="en-US" altLang="zh-TW" sz="4000" b="1" dirty="0">
                <a:solidFill>
                  <a:srgbClr val="FF6600"/>
                </a:solidFill>
                <a:latin typeface="微軟正黑體" panose="020B0604030504040204" pitchFamily="34" charset="-120"/>
                <a:ea typeface="微軟正黑體" panose="020B0604030504040204" pitchFamily="34" charset="-120"/>
              </a:rPr>
              <a:t>)</a:t>
            </a:r>
            <a:r>
              <a:rPr lang="zh-TW" altLang="en-US" sz="4000" b="1" dirty="0">
                <a:solidFill>
                  <a:srgbClr val="FF6600"/>
                </a:solidFill>
                <a:latin typeface="微軟正黑體" panose="020B0604030504040204" pitchFamily="34" charset="-120"/>
                <a:ea typeface="微軟正黑體" panose="020B0604030504040204" pitchFamily="34" charset="-120"/>
              </a:rPr>
              <a:t> </a:t>
            </a:r>
            <a:endParaRPr lang="en-US" altLang="zh-TW" sz="4000" b="1" dirty="0">
              <a:solidFill>
                <a:srgbClr val="FF6600"/>
              </a:solidFill>
              <a:latin typeface="微軟正黑體" panose="020B0604030504040204" pitchFamily="34" charset="-120"/>
              <a:ea typeface="微軟正黑體" panose="020B0604030504040204" pitchFamily="34" charset="-120"/>
            </a:endParaRPr>
          </a:p>
          <a:p>
            <a:pPr>
              <a:spcBef>
                <a:spcPts val="2400"/>
              </a:spcBef>
            </a:pPr>
            <a:r>
              <a:rPr lang="zh-TW" altLang="zh-TW" sz="2800" b="1" dirty="0">
                <a:solidFill>
                  <a:srgbClr val="FF6600"/>
                </a:solidFill>
                <a:latin typeface="微軟正黑體" panose="020B0604030504040204" pitchFamily="34" charset="-120"/>
                <a:ea typeface="微軟正黑體" panose="020B0604030504040204" pitchFamily="34" charset="-120"/>
              </a:rPr>
              <a:t>新生入學</a:t>
            </a:r>
            <a:r>
              <a:rPr lang="zh-TW" altLang="en-US" sz="2800" b="1" dirty="0">
                <a:solidFill>
                  <a:srgbClr val="FF6600"/>
                </a:solidFill>
                <a:latin typeface="微軟正黑體" panose="020B0604030504040204" pitchFamily="34" charset="-120"/>
                <a:ea typeface="微軟正黑體" panose="020B0604030504040204" pitchFamily="34" charset="-120"/>
              </a:rPr>
              <a:t>資格審查日：</a:t>
            </a:r>
            <a:r>
              <a:rPr lang="en-US" altLang="zh-TW" sz="2800" b="1" dirty="0">
                <a:solidFill>
                  <a:srgbClr val="FF6600"/>
                </a:solidFill>
                <a:latin typeface="微軟正黑體" panose="020B0604030504040204" pitchFamily="34" charset="-120"/>
                <a:ea typeface="微軟正黑體" panose="020B0604030504040204" pitchFamily="34" charset="-120"/>
              </a:rPr>
              <a:t>114</a:t>
            </a:r>
            <a:r>
              <a:rPr lang="zh-TW" altLang="en-US" sz="2800" b="1" dirty="0">
                <a:solidFill>
                  <a:srgbClr val="FF6600"/>
                </a:solidFill>
                <a:latin typeface="微軟正黑體" panose="020B0604030504040204" pitchFamily="34" charset="-120"/>
                <a:ea typeface="微軟正黑體" panose="020B0604030504040204" pitchFamily="34" charset="-120"/>
              </a:rPr>
              <a:t>年</a:t>
            </a:r>
            <a:r>
              <a:rPr lang="en-US" altLang="zh-TW" sz="2800" b="1" dirty="0">
                <a:solidFill>
                  <a:srgbClr val="FF6600"/>
                </a:solidFill>
                <a:latin typeface="微軟正黑體" panose="020B0604030504040204" pitchFamily="34" charset="-120"/>
                <a:ea typeface="微軟正黑體" panose="020B0604030504040204" pitchFamily="34" charset="-120"/>
              </a:rPr>
              <a:t>3</a:t>
            </a:r>
            <a:r>
              <a:rPr lang="zh-TW" altLang="en-US" sz="2800" b="1" dirty="0">
                <a:solidFill>
                  <a:srgbClr val="FF6600"/>
                </a:solidFill>
                <a:latin typeface="微軟正黑體" panose="020B0604030504040204" pitchFamily="34" charset="-120"/>
                <a:ea typeface="微軟正黑體" panose="020B0604030504040204" pitchFamily="34" charset="-120"/>
              </a:rPr>
              <a:t>月</a:t>
            </a:r>
            <a:r>
              <a:rPr lang="en-US" altLang="zh-TW" sz="2800" b="1" dirty="0">
                <a:solidFill>
                  <a:srgbClr val="FF6600"/>
                </a:solidFill>
                <a:latin typeface="微軟正黑體" panose="020B0604030504040204" pitchFamily="34" charset="-120"/>
                <a:ea typeface="微軟正黑體" panose="020B0604030504040204" pitchFamily="34" charset="-120"/>
              </a:rPr>
              <a:t>22</a:t>
            </a:r>
            <a:r>
              <a:rPr lang="zh-TW" altLang="en-US" sz="2800" b="1" dirty="0">
                <a:solidFill>
                  <a:srgbClr val="FF6600"/>
                </a:solidFill>
                <a:latin typeface="微軟正黑體" panose="020B0604030504040204" pitchFamily="34" charset="-120"/>
                <a:ea typeface="微軟正黑體" panose="020B0604030504040204" pitchFamily="34" charset="-120"/>
              </a:rPr>
              <a:t>日</a:t>
            </a:r>
            <a:r>
              <a:rPr lang="en-US" altLang="zh-TW" sz="2800" b="1" dirty="0">
                <a:solidFill>
                  <a:srgbClr val="FF6600"/>
                </a:solidFill>
                <a:latin typeface="微軟正黑體" panose="020B0604030504040204" pitchFamily="34" charset="-120"/>
                <a:ea typeface="微軟正黑體" panose="020B0604030504040204" pitchFamily="34" charset="-120"/>
              </a:rPr>
              <a:t>(</a:t>
            </a:r>
            <a:r>
              <a:rPr lang="zh-TW" altLang="en-US" sz="2800" b="1" dirty="0">
                <a:solidFill>
                  <a:srgbClr val="FF6600"/>
                </a:solidFill>
                <a:latin typeface="微軟正黑體" panose="020B0604030504040204" pitchFamily="34" charset="-120"/>
                <a:ea typeface="微軟正黑體" panose="020B0604030504040204" pitchFamily="34" charset="-120"/>
              </a:rPr>
              <a:t>六</a:t>
            </a:r>
            <a:r>
              <a:rPr lang="en-US" altLang="zh-TW" sz="2800" b="1" dirty="0">
                <a:solidFill>
                  <a:srgbClr val="FF6600"/>
                </a:solidFill>
                <a:latin typeface="微軟正黑體" panose="020B0604030504040204" pitchFamily="34" charset="-120"/>
                <a:ea typeface="微軟正黑體" panose="020B0604030504040204" pitchFamily="34" charset="-120"/>
              </a:rPr>
              <a:t>)</a:t>
            </a:r>
          </a:p>
          <a:p>
            <a:pPr marL="1085850" indent="-1085850">
              <a:spcBef>
                <a:spcPts val="1800"/>
              </a:spcBef>
            </a:pPr>
            <a:r>
              <a:rPr lang="zh-TW" altLang="en-US" sz="2800" b="1" dirty="0">
                <a:solidFill>
                  <a:srgbClr val="FF6600"/>
                </a:solidFill>
                <a:latin typeface="微軟正黑體" panose="020B0604030504040204" pitchFamily="34" charset="-120"/>
                <a:ea typeface="微軟正黑體" panose="020B0604030504040204" pitchFamily="34" charset="-120"/>
              </a:rPr>
              <a:t>地點：各校</a:t>
            </a:r>
            <a:endParaRPr lang="en-US" altLang="zh-TW" sz="2800" b="1"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697604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02527" y="290855"/>
            <a:ext cx="8352928" cy="523220"/>
          </a:xfrm>
          <a:prstGeom prst="rect">
            <a:avLst/>
          </a:prstGeom>
        </p:spPr>
        <p:txBody>
          <a:bodyPr wrap="square">
            <a:spAutoFit/>
          </a:bodyPr>
          <a:lstStyle/>
          <a:p>
            <a:pPr lvl="0"/>
            <a:r>
              <a:rPr lang="en-US" altLang="zh-TW" sz="2800" b="1" dirty="0">
                <a:solidFill>
                  <a:srgbClr val="333333"/>
                </a:solidFill>
                <a:latin typeface="微軟正黑體" panose="020B0604030504040204" pitchFamily="34" charset="-120"/>
                <a:ea typeface="微軟正黑體" panose="020B0604030504040204" pitchFamily="34" charset="-120"/>
              </a:rPr>
              <a:t>Q3:</a:t>
            </a:r>
            <a:r>
              <a:rPr lang="zh-TW" altLang="zh-TW" sz="2800" b="1" dirty="0">
                <a:solidFill>
                  <a:srgbClr val="333333"/>
                </a:solidFill>
                <a:latin typeface="微軟正黑體" panose="020B0604030504040204" pitchFamily="34" charset="-120"/>
                <a:ea typeface="微軟正黑體" panose="020B0604030504040204" pitchFamily="34" charset="-120"/>
              </a:rPr>
              <a:t>今</a:t>
            </a:r>
            <a:r>
              <a:rPr lang="en-US" altLang="zh-TW" sz="2800" b="1" dirty="0">
                <a:solidFill>
                  <a:srgbClr val="333333"/>
                </a:solidFill>
                <a:latin typeface="微軟正黑體" panose="020B0604030504040204" pitchFamily="34" charset="-120"/>
                <a:ea typeface="微軟正黑體" panose="020B0604030504040204" pitchFamily="34" charset="-120"/>
              </a:rPr>
              <a:t>(114)</a:t>
            </a:r>
            <a:r>
              <a:rPr lang="zh-TW" altLang="zh-TW" sz="2800" b="1" dirty="0">
                <a:solidFill>
                  <a:srgbClr val="333333"/>
                </a:solidFill>
                <a:latin typeface="微軟正黑體" panose="020B0604030504040204" pitchFamily="34" charset="-120"/>
                <a:ea typeface="微軟正黑體" panose="020B0604030504040204" pitchFamily="34" charset="-120"/>
              </a:rPr>
              <a:t>年</a:t>
            </a:r>
            <a:r>
              <a:rPr lang="zh-TW" altLang="en-US" sz="2800" b="1" dirty="0">
                <a:solidFill>
                  <a:srgbClr val="FF0000"/>
                </a:solidFill>
                <a:latin typeface="微軟正黑體" panose="020B0604030504040204" pitchFamily="34" charset="-120"/>
                <a:ea typeface="微軟正黑體" panose="020B0604030504040204" pitchFamily="34" charset="-120"/>
              </a:rPr>
              <a:t>總量管制國小</a:t>
            </a:r>
            <a:r>
              <a:rPr lang="zh-TW" altLang="zh-TW" sz="2800" b="1" dirty="0">
                <a:solidFill>
                  <a:srgbClr val="333333"/>
                </a:solidFill>
                <a:latin typeface="微軟正黑體" panose="020B0604030504040204" pitchFamily="34" charset="-120"/>
                <a:ea typeface="微軟正黑體" panose="020B0604030504040204" pitchFamily="34" charset="-120"/>
              </a:rPr>
              <a:t>新生</a:t>
            </a:r>
            <a:r>
              <a:rPr lang="zh-TW" altLang="zh-TW" sz="2800" b="1" dirty="0">
                <a:latin typeface="微軟正黑體" panose="020B0604030504040204" pitchFamily="34" charset="-120"/>
                <a:ea typeface="微軟正黑體" panose="020B0604030504040204" pitchFamily="34" charset="-120"/>
              </a:rPr>
              <a:t>入學</a:t>
            </a:r>
            <a:r>
              <a:rPr lang="zh-TW" altLang="en-US" sz="2800" b="1" dirty="0">
                <a:latin typeface="微軟正黑體" panose="020B0604030504040204" pitchFamily="34" charset="-120"/>
                <a:ea typeface="微軟正黑體" panose="020B0604030504040204" pitchFamily="34" charset="-120"/>
              </a:rPr>
              <a:t>資格審查</a:t>
            </a:r>
            <a:r>
              <a:rPr lang="zh-TW" altLang="zh-TW" sz="2800" b="1" dirty="0">
                <a:latin typeface="微軟正黑體" panose="020B0604030504040204" pitchFamily="34" charset="-120"/>
                <a:ea typeface="微軟正黑體" panose="020B0604030504040204" pitchFamily="34" charset="-120"/>
              </a:rPr>
              <a:t>日期</a:t>
            </a:r>
            <a:r>
              <a:rPr lang="en-US" altLang="zh-TW" sz="2800" b="1" dirty="0">
                <a:solidFill>
                  <a:srgbClr val="333333"/>
                </a:solidFill>
                <a:ea typeface="華康黑體 Std W5"/>
              </a:rPr>
              <a:t>?</a:t>
            </a:r>
            <a:endParaRPr lang="zh-TW" altLang="zh-TW" sz="2800" b="1" dirty="0">
              <a:solidFill>
                <a:srgbClr val="333333"/>
              </a:solidFill>
              <a:ea typeface="華康黑體 Std W5"/>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13" name="矩形 12"/>
          <p:cNvSpPr/>
          <p:nvPr/>
        </p:nvSpPr>
        <p:spPr>
          <a:xfrm>
            <a:off x="415975" y="751263"/>
            <a:ext cx="8352928" cy="3970318"/>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A3:</a:t>
            </a:r>
          </a:p>
          <a:p>
            <a:pPr indent="363538"/>
            <a:endParaRPr lang="en-US" altLang="zh-TW" sz="2800" b="1" dirty="0">
              <a:latin typeface="微軟正黑體" panose="020B0604030504040204" pitchFamily="34" charset="-120"/>
              <a:ea typeface="微軟正黑體" panose="020B0604030504040204" pitchFamily="34" charset="-120"/>
            </a:endParaRPr>
          </a:p>
          <a:p>
            <a:pPr indent="363538"/>
            <a:endParaRPr lang="en-US" altLang="zh-TW" sz="2800" b="1" dirty="0">
              <a:latin typeface="微軟正黑體" panose="020B0604030504040204" pitchFamily="34" charset="-120"/>
              <a:ea typeface="微軟正黑體" panose="020B0604030504040204" pitchFamily="34" charset="-120"/>
            </a:endParaRPr>
          </a:p>
          <a:p>
            <a:pPr indent="363538"/>
            <a:endParaRPr lang="en-US" altLang="zh-TW" sz="2800" b="1" dirty="0">
              <a:latin typeface="微軟正黑體" panose="020B0604030504040204" pitchFamily="34" charset="-120"/>
              <a:ea typeface="微軟正黑體" panose="020B0604030504040204" pitchFamily="34" charset="-120"/>
            </a:endParaRPr>
          </a:p>
          <a:p>
            <a:pPr indent="363538"/>
            <a:endParaRPr lang="en-US" altLang="zh-TW" sz="2800" b="1" dirty="0">
              <a:latin typeface="微軟正黑體" panose="020B0604030504040204" pitchFamily="34" charset="-120"/>
              <a:ea typeface="微軟正黑體" panose="020B0604030504040204" pitchFamily="34" charset="-120"/>
            </a:endParaRPr>
          </a:p>
          <a:p>
            <a:pPr indent="265113"/>
            <a:endParaRPr lang="en-US" altLang="zh-TW" sz="2800" b="1" dirty="0">
              <a:solidFill>
                <a:srgbClr val="333333"/>
              </a:solidFill>
              <a:latin typeface="微軟正黑體" panose="020B0604030504040204" pitchFamily="34" charset="-120"/>
              <a:ea typeface="微軟正黑體" panose="020B0604030504040204" pitchFamily="34" charset="-120"/>
            </a:endParaRPr>
          </a:p>
          <a:p>
            <a:pPr indent="265113"/>
            <a:endParaRPr lang="en-US" altLang="zh-TW" sz="2800" b="1" dirty="0">
              <a:solidFill>
                <a:srgbClr val="333333"/>
              </a:solidFill>
              <a:latin typeface="微軟正黑體" panose="020B0604030504040204" pitchFamily="34" charset="-120"/>
              <a:ea typeface="微軟正黑體" panose="020B0604030504040204" pitchFamily="34" charset="-120"/>
            </a:endParaRPr>
          </a:p>
          <a:p>
            <a:pPr indent="265113"/>
            <a:endParaRPr lang="en-US" altLang="zh-TW" sz="2800" b="1" dirty="0">
              <a:solidFill>
                <a:srgbClr val="333333"/>
              </a:solidFill>
              <a:latin typeface="微軟正黑體" panose="020B0604030504040204" pitchFamily="34" charset="-120"/>
              <a:ea typeface="微軟正黑體" panose="020B0604030504040204" pitchFamily="34" charset="-120"/>
            </a:endParaRPr>
          </a:p>
          <a:p>
            <a:pPr indent="265113"/>
            <a:endParaRPr lang="en-US" altLang="zh-TW" sz="2800" b="1" dirty="0">
              <a:solidFill>
                <a:srgbClr val="333333"/>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8</a:t>
            </a:fld>
            <a:endParaRPr lang="en-US" altLang="zh-TW" dirty="0"/>
          </a:p>
        </p:txBody>
      </p:sp>
      <p:sp>
        <p:nvSpPr>
          <p:cNvPr id="9" name="矩形 8">
            <a:extLst>
              <a:ext uri="{FF2B5EF4-FFF2-40B4-BE49-F238E27FC236}">
                <a16:creationId xmlns:a16="http://schemas.microsoft.com/office/drawing/2014/main" id="{FC74375E-7379-472C-8D89-712899F163F0}"/>
              </a:ext>
            </a:extLst>
          </p:cNvPr>
          <p:cNvSpPr/>
          <p:nvPr/>
        </p:nvSpPr>
        <p:spPr>
          <a:xfrm>
            <a:off x="374534" y="1700808"/>
            <a:ext cx="8280921" cy="3528392"/>
          </a:xfrm>
          <a:prstGeom prst="rect">
            <a:avLst/>
          </a:prstGeom>
          <a:solidFill>
            <a:srgbClr val="D9F0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東興</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2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六家</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2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十興</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2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安興</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2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興隆</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2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光明</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2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中正</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2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嘉豐</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2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文興</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、松林</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新湖</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 信勢</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zh-TW" altLang="en-US" sz="3600" b="1" dirty="0">
                <a:solidFill>
                  <a:schemeClr val="accent2">
                    <a:lumMod val="75000"/>
                  </a:schemeClr>
                </a:solidFill>
                <a:latin typeface="微軟正黑體" panose="020B0604030504040204" pitchFamily="34" charset="-120"/>
                <a:ea typeface="微軟正黑體" panose="020B0604030504040204" pitchFamily="34" charset="-120"/>
              </a:rPr>
              <a:t>、二重</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國小</a:t>
            </a:r>
            <a:r>
              <a:rPr lang="en-US" altLang="zh-TW" sz="3200" b="1" dirty="0">
                <a:solidFill>
                  <a:schemeClr val="accent2">
                    <a:lumMod val="75000"/>
                  </a:schemeClr>
                </a:solidFill>
                <a:latin typeface="微軟正黑體" panose="020B0604030504040204" pitchFamily="34" charset="-120"/>
                <a:ea typeface="微軟正黑體" panose="020B0604030504040204" pitchFamily="34" charset="-120"/>
              </a:rPr>
              <a:t>	</a:t>
            </a:r>
          </a:p>
          <a:p>
            <a:pPr>
              <a:spcBef>
                <a:spcPts val="2400"/>
              </a:spcBef>
            </a:pPr>
            <a:r>
              <a:rPr lang="zh-TW" altLang="zh-TW" sz="2800" b="1" dirty="0">
                <a:solidFill>
                  <a:schemeClr val="accent2">
                    <a:lumMod val="75000"/>
                  </a:schemeClr>
                </a:solidFill>
                <a:latin typeface="微軟正黑體" panose="020B0604030504040204" pitchFamily="34" charset="-120"/>
                <a:ea typeface="微軟正黑體" panose="020B0604030504040204" pitchFamily="34" charset="-120"/>
              </a:rPr>
              <a:t>新生入學</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資格審查日：</a:t>
            </a:r>
            <a:endParaRPr lang="en-US" altLang="zh-TW" sz="2800" b="1" dirty="0">
              <a:solidFill>
                <a:schemeClr val="accent2">
                  <a:lumMod val="75000"/>
                </a:schemeClr>
              </a:solidFill>
              <a:latin typeface="微軟正黑體" panose="020B0604030504040204" pitchFamily="34" charset="-120"/>
              <a:ea typeface="微軟正黑體" panose="020B0604030504040204" pitchFamily="34" charset="-120"/>
            </a:endParaRPr>
          </a:p>
          <a:p>
            <a:pPr>
              <a:spcBef>
                <a:spcPts val="600"/>
              </a:spcBef>
            </a:pPr>
            <a:r>
              <a:rPr lang="en-US" altLang="zh-TW" sz="2800" b="1" dirty="0">
                <a:solidFill>
                  <a:schemeClr val="accent2">
                    <a:lumMod val="75000"/>
                  </a:schemeClr>
                </a:solidFill>
                <a:latin typeface="微軟正黑體" panose="020B0604030504040204" pitchFamily="34" charset="-120"/>
                <a:ea typeface="微軟正黑體" panose="020B0604030504040204" pitchFamily="34" charset="-120"/>
              </a:rPr>
              <a:t>114</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年</a:t>
            </a:r>
            <a:r>
              <a:rPr lang="en-US" altLang="zh-TW" sz="2800" b="1" dirty="0">
                <a:solidFill>
                  <a:schemeClr val="accent2">
                    <a:lumMod val="75000"/>
                  </a:schemeClr>
                </a:solidFill>
                <a:latin typeface="微軟正黑體" panose="020B0604030504040204" pitchFamily="34" charset="-120"/>
                <a:ea typeface="微軟正黑體" panose="020B0604030504040204" pitchFamily="34" charset="-120"/>
              </a:rPr>
              <a:t>3</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月</a:t>
            </a:r>
            <a:r>
              <a:rPr lang="en-US" altLang="zh-TW" sz="2800" b="1" dirty="0">
                <a:solidFill>
                  <a:schemeClr val="accent2">
                    <a:lumMod val="75000"/>
                  </a:schemeClr>
                </a:solidFill>
                <a:latin typeface="微軟正黑體" panose="020B0604030504040204" pitchFamily="34" charset="-120"/>
                <a:ea typeface="微軟正黑體" panose="020B0604030504040204" pitchFamily="34" charset="-120"/>
              </a:rPr>
              <a:t>21</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日</a:t>
            </a:r>
            <a:r>
              <a:rPr lang="en-US" altLang="zh-TW" sz="28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五</a:t>
            </a:r>
            <a:r>
              <a:rPr lang="en-US" altLang="zh-TW" sz="28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及</a:t>
            </a:r>
            <a:r>
              <a:rPr lang="en-US" altLang="zh-TW" sz="2800" b="1" dirty="0">
                <a:solidFill>
                  <a:schemeClr val="accent2">
                    <a:lumMod val="75000"/>
                  </a:schemeClr>
                </a:solidFill>
                <a:latin typeface="微軟正黑體" panose="020B0604030504040204" pitchFamily="34" charset="-120"/>
                <a:ea typeface="微軟正黑體" panose="020B0604030504040204" pitchFamily="34" charset="-120"/>
              </a:rPr>
              <a:t>3</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月</a:t>
            </a:r>
            <a:r>
              <a:rPr lang="en-US" altLang="zh-TW" sz="2800" b="1" dirty="0">
                <a:solidFill>
                  <a:schemeClr val="accent2">
                    <a:lumMod val="75000"/>
                  </a:schemeClr>
                </a:solidFill>
                <a:latin typeface="微軟正黑體" panose="020B0604030504040204" pitchFamily="34" charset="-120"/>
                <a:ea typeface="微軟正黑體" panose="020B0604030504040204" pitchFamily="34" charset="-120"/>
              </a:rPr>
              <a:t>22</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日</a:t>
            </a:r>
            <a:r>
              <a:rPr lang="en-US" altLang="zh-TW" sz="2800"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sz="2800" b="1" dirty="0">
                <a:solidFill>
                  <a:schemeClr val="accent2">
                    <a:lumMod val="75000"/>
                  </a:schemeClr>
                </a:solidFill>
                <a:latin typeface="微軟正黑體" panose="020B0604030504040204" pitchFamily="34" charset="-120"/>
                <a:ea typeface="微軟正黑體" panose="020B0604030504040204" pitchFamily="34" charset="-120"/>
              </a:rPr>
              <a:t>六</a:t>
            </a:r>
            <a:r>
              <a:rPr lang="en-US" altLang="zh-TW" sz="2800" b="1" dirty="0">
                <a:solidFill>
                  <a:schemeClr val="accent2">
                    <a:lumMod val="75000"/>
                  </a:schemeClr>
                </a:solidFill>
                <a:latin typeface="微軟正黑體" panose="020B0604030504040204" pitchFamily="34" charset="-120"/>
                <a:ea typeface="微軟正黑體" panose="020B0604030504040204" pitchFamily="34" charset="-120"/>
              </a:rPr>
              <a:t>)</a:t>
            </a:r>
          </a:p>
        </p:txBody>
      </p:sp>
    </p:spTree>
    <p:extLst>
      <p:ext uri="{BB962C8B-B14F-4D97-AF65-F5344CB8AC3E}">
        <p14:creationId xmlns:p14="http://schemas.microsoft.com/office/powerpoint/2010/main" val="2661552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23528" y="344269"/>
            <a:ext cx="7776864" cy="523220"/>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Q4:</a:t>
            </a:r>
            <a:r>
              <a:rPr lang="zh-TW" altLang="zh-TW" sz="2800" b="1" dirty="0">
                <a:solidFill>
                  <a:srgbClr val="333333"/>
                </a:solidFill>
                <a:latin typeface="微軟正黑體" panose="020B0604030504040204" pitchFamily="34" charset="-120"/>
                <a:ea typeface="微軟正黑體" panose="020B0604030504040204" pitchFamily="34" charset="-120"/>
              </a:rPr>
              <a:t>我設籍Ｏ年Ｏ月，請問我讀得到嗎？</a:t>
            </a:r>
            <a:endParaRPr lang="zh-TW" altLang="en-US" sz="2800" b="1" dirty="0">
              <a:solidFill>
                <a:srgbClr val="333333"/>
              </a:solidFill>
              <a:latin typeface="微軟正黑體" panose="020B0604030504040204" pitchFamily="34" charset="-120"/>
              <a:ea typeface="微軟正黑體" panose="020B0604030504040204" pitchFamily="34" charset="-120"/>
            </a:endParaRPr>
          </a:p>
        </p:txBody>
      </p:sp>
      <p:sp>
        <p:nvSpPr>
          <p:cNvPr id="8" name="矩形 7"/>
          <p:cNvSpPr/>
          <p:nvPr/>
        </p:nvSpPr>
        <p:spPr>
          <a:xfrm>
            <a:off x="601431" y="1183696"/>
            <a:ext cx="8280920" cy="1477328"/>
          </a:xfrm>
          <a:prstGeom prst="rect">
            <a:avLst/>
          </a:prstGeom>
        </p:spPr>
        <p:txBody>
          <a:bodyPr wrap="square">
            <a:spAutoFit/>
          </a:bodyPr>
          <a:lstStyle/>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en-US" altLang="zh-TW" b="1" dirty="0">
              <a:solidFill>
                <a:srgbClr val="333333"/>
              </a:solidFill>
              <a:ea typeface="華康黑體 Std W5"/>
            </a:endParaRPr>
          </a:p>
          <a:p>
            <a:pPr lvl="1">
              <a:lnSpc>
                <a:spcPct val="105000"/>
              </a:lnSpc>
              <a:spcAft>
                <a:spcPct val="30000"/>
              </a:spcAft>
            </a:pPr>
            <a:endParaRPr lang="zh-TW" altLang="en-US" b="1" dirty="0">
              <a:solidFill>
                <a:srgbClr val="333333"/>
              </a:solidFill>
              <a:ea typeface="華康黑體 Std W5"/>
            </a:endParaRPr>
          </a:p>
        </p:txBody>
      </p:sp>
      <p:sp>
        <p:nvSpPr>
          <p:cNvPr id="13" name="矩形 12"/>
          <p:cNvSpPr/>
          <p:nvPr/>
        </p:nvSpPr>
        <p:spPr>
          <a:xfrm>
            <a:off x="601431" y="1772816"/>
            <a:ext cx="8064896" cy="1384995"/>
          </a:xfrm>
          <a:prstGeom prst="rect">
            <a:avLst/>
          </a:prstGeom>
        </p:spPr>
        <p:txBody>
          <a:bodyPr wrap="square">
            <a:spAutoFit/>
          </a:bodyPr>
          <a:lstStyle/>
          <a:p>
            <a:r>
              <a:rPr lang="en-US" altLang="zh-TW" sz="2800" b="1" dirty="0">
                <a:solidFill>
                  <a:srgbClr val="333333"/>
                </a:solidFill>
                <a:latin typeface="微軟正黑體" panose="020B0604030504040204" pitchFamily="34" charset="-120"/>
                <a:ea typeface="微軟正黑體" panose="020B0604030504040204" pitchFamily="34" charset="-120"/>
              </a:rPr>
              <a:t>A4:</a:t>
            </a:r>
          </a:p>
          <a:p>
            <a:r>
              <a:rPr lang="zh-TW" altLang="zh-TW" sz="2800" b="1" dirty="0">
                <a:solidFill>
                  <a:srgbClr val="333333"/>
                </a:solidFill>
                <a:latin typeface="微軟正黑體" panose="020B0604030504040204" pitchFamily="34" charset="-120"/>
                <a:ea typeface="微軟正黑體" panose="020B0604030504040204" pitchFamily="34" charset="-120"/>
              </a:rPr>
              <a:t>每年情況都不同，須等入學資格審查後，學校也才知道有多少學生設籍並進行符合資格者之排序。</a:t>
            </a:r>
            <a:endParaRPr lang="en-US" altLang="zh-TW" sz="2800" b="1" dirty="0">
              <a:solidFill>
                <a:srgbClr val="333333"/>
              </a:solidFill>
              <a:latin typeface="微軟正黑體" panose="020B0604030504040204" pitchFamily="34" charset="-120"/>
              <a:ea typeface="微軟正黑體" panose="020B0604030504040204" pitchFamily="34" charset="-120"/>
            </a:endParaRPr>
          </a:p>
        </p:txBody>
      </p:sp>
      <p:sp>
        <p:nvSpPr>
          <p:cNvPr id="2" name="投影片編號版面配置區 1"/>
          <p:cNvSpPr>
            <a:spLocks noGrp="1"/>
          </p:cNvSpPr>
          <p:nvPr>
            <p:ph type="sldNum" sz="quarter" idx="12"/>
          </p:nvPr>
        </p:nvSpPr>
        <p:spPr/>
        <p:txBody>
          <a:bodyPr/>
          <a:lstStyle/>
          <a:p>
            <a:pPr>
              <a:defRPr/>
            </a:pPr>
            <a:fld id="{921803BC-94F3-4A81-92B3-54B09B519915}" type="slidenum">
              <a:rPr lang="en-US" altLang="zh-TW" smtClean="0"/>
              <a:pPr>
                <a:defRPr/>
              </a:pPr>
              <a:t>9</a:t>
            </a:fld>
            <a:endParaRPr lang="en-US" altLang="zh-TW"/>
          </a:p>
        </p:txBody>
      </p:sp>
    </p:spTree>
    <p:extLst>
      <p:ext uri="{BB962C8B-B14F-4D97-AF65-F5344CB8AC3E}">
        <p14:creationId xmlns:p14="http://schemas.microsoft.com/office/powerpoint/2010/main" val="92811099"/>
      </p:ext>
    </p:extLst>
  </p:cSld>
  <p:clrMapOvr>
    <a:masterClrMapping/>
  </p:clrMapOvr>
</p:sld>
</file>

<file path=ppt/theme/theme1.xml><?xml version="1.0" encoding="utf-8"?>
<a:theme xmlns:a="http://schemas.openxmlformats.org/drawingml/2006/main" name="預設簡報設計">
  <a:themeElements>
    <a:clrScheme name="預設簡報設計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預設簡報設計">
      <a:majorFont>
        <a:latin typeface="Times New Roman"/>
        <a:ea typeface="新細明體"/>
        <a:cs typeface=""/>
      </a:majorFont>
      <a:minorFont>
        <a:latin typeface="Times New Roman"/>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預設簡報設計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預設簡報設計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預設簡報設計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預設簡報設計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預設簡報設計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預設簡報設計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預設簡報設計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1456</TotalTime>
  <Words>3489</Words>
  <Application>Microsoft Office PowerPoint</Application>
  <PresentationFormat>如螢幕大小 (4:3)</PresentationFormat>
  <Paragraphs>189</Paragraphs>
  <Slides>23</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23</vt:i4>
      </vt:variant>
    </vt:vector>
  </HeadingPairs>
  <TitlesOfParts>
    <vt:vector size="29" baseType="lpstr">
      <vt:lpstr>華康黑體 Std W5</vt:lpstr>
      <vt:lpstr>微軟正黑體</vt:lpstr>
      <vt:lpstr>標楷體</vt:lpstr>
      <vt:lpstr>Times New Roman</vt:lpstr>
      <vt:lpstr>Wingdings</vt:lpstr>
      <vt:lpstr>預設簡報設計</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新竹縣施政願景</dc:title>
  <dc:creator>user</dc:creator>
  <cp:lastModifiedBy>Jiuyin</cp:lastModifiedBy>
  <cp:revision>235</cp:revision>
  <cp:lastPrinted>2022-12-05T05:30:29Z</cp:lastPrinted>
  <dcterms:created xsi:type="dcterms:W3CDTF">2007-05-15T09:27:30Z</dcterms:created>
  <dcterms:modified xsi:type="dcterms:W3CDTF">2024-12-29T08:29:52Z</dcterms:modified>
</cp:coreProperties>
</file>